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0"/>
  </p:notesMasterIdLst>
  <p:sldIdLst>
    <p:sldId id="256" r:id="rId5"/>
    <p:sldId id="258" r:id="rId6"/>
    <p:sldId id="285" r:id="rId7"/>
    <p:sldId id="323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1" r:id="rId38"/>
    <p:sldId id="322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12D5-67A9-4795-98D4-FA7D282E6CDF}" v="3" dt="2024-05-24T15:10:34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/>
    <p:restoredTop sz="94665"/>
  </p:normalViewPr>
  <p:slideViewPr>
    <p:cSldViewPr snapToGrid="0">
      <p:cViewPr varScale="1">
        <p:scale>
          <a:sx n="89" d="100"/>
          <a:sy n="89" d="100"/>
        </p:scale>
        <p:origin x="6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08B5-B947-AF4B-9A57-9C6C216E872B}" type="datetimeFigureOut">
              <a:rPr lang="fr-FR" smtClean="0"/>
              <a:t>28/05/2024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2EA5-900B-FF44-8191-83AEF3B01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8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charset="0"/>
              </a:rPr>
              <a:t>http://android-</a:t>
            </a:r>
            <a:r>
              <a:rPr lang="en-US" dirty="0" err="1">
                <a:latin typeface="Times New Roman" charset="0"/>
              </a:rPr>
              <a:t>france.fr</a:t>
            </a:r>
            <a:r>
              <a:rPr lang="en-US" dirty="0">
                <a:latin typeface="Times New Roman" charset="0"/>
              </a:rPr>
              <a:t>/2010/10/21/open-source-</a:t>
            </a:r>
            <a:r>
              <a:rPr lang="en-US" dirty="0" err="1">
                <a:latin typeface="Times New Roman" charset="0"/>
              </a:rPr>
              <a:t>andy</a:t>
            </a:r>
            <a:r>
              <a:rPr lang="en-US" dirty="0">
                <a:latin typeface="Times New Roman" charset="0"/>
              </a:rPr>
              <a:t>-</a:t>
            </a:r>
            <a:r>
              <a:rPr lang="en-US" dirty="0" err="1">
                <a:latin typeface="Times New Roman" charset="0"/>
              </a:rPr>
              <a:t>rubin</a:t>
            </a:r>
            <a:r>
              <a:rPr lang="en-US" dirty="0">
                <a:latin typeface="Times New Roman" charset="0"/>
              </a:rPr>
              <a:t>-</a:t>
            </a:r>
            <a:r>
              <a:rPr lang="en-US" dirty="0" err="1">
                <a:latin typeface="Times New Roman" charset="0"/>
              </a:rPr>
              <a:t>repond</a:t>
            </a:r>
            <a:r>
              <a:rPr lang="en-US" dirty="0">
                <a:latin typeface="Times New Roman" charset="0"/>
              </a:rPr>
              <a:t>-a-</a:t>
            </a:r>
            <a:r>
              <a:rPr lang="en-US" dirty="0" err="1">
                <a:latin typeface="Times New Roman" charset="0"/>
              </a:rPr>
              <a:t>sa</a:t>
            </a:r>
            <a:r>
              <a:rPr lang="en-US" dirty="0">
                <a:latin typeface="Times New Roman" charset="0"/>
              </a:rPr>
              <a:t>-</a:t>
            </a:r>
            <a:r>
              <a:rPr lang="en-US" dirty="0" err="1">
                <a:latin typeface="Times New Roman" charset="0"/>
              </a:rPr>
              <a:t>saintete-steve</a:t>
            </a:r>
            <a:r>
              <a:rPr lang="en-US" dirty="0">
                <a:latin typeface="Times New Roman" charset="0"/>
              </a:rPr>
              <a:t>/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768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dirty="0"/>
              <a:t>U</a:t>
            </a:r>
            <a:r>
              <a:rPr lang="en-US" dirty="0" err="1"/>
              <a:t>pdate</a:t>
            </a:r>
            <a:r>
              <a:rPr lang="en-US" dirty="0"/>
              <a:t> </a:t>
            </a:r>
            <a:r>
              <a:rPr lang="en-US" dirty="0" err="1"/>
              <a:t>april</a:t>
            </a:r>
            <a:r>
              <a:rPr lang="en-US" dirty="0"/>
              <a:t> 2024</a:t>
            </a:r>
          </a:p>
          <a:p>
            <a:pPr eaLnBrk="1" hangingPunct="1"/>
            <a:r>
              <a:rPr lang="en-US" dirty="0"/>
              <a:t>https://</a:t>
            </a:r>
            <a:r>
              <a:rPr lang="en-US" dirty="0" err="1"/>
              <a:t>developer.android.com</a:t>
            </a:r>
            <a:r>
              <a:rPr lang="en-US" dirty="0"/>
              <a:t>/about/dashboards/</a:t>
            </a:r>
            <a:r>
              <a:rPr lang="en-US" dirty="0" err="1"/>
              <a:t>index.html</a:t>
            </a:r>
            <a:endParaRPr lang="en-US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751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dirty="0"/>
              <a:t>U</a:t>
            </a:r>
            <a:r>
              <a:rPr lang="en-US" dirty="0" err="1"/>
              <a:t>pdate</a:t>
            </a:r>
            <a:r>
              <a:rPr lang="en-US" dirty="0"/>
              <a:t> April 2024</a:t>
            </a:r>
          </a:p>
          <a:p>
            <a:pPr eaLnBrk="1" hangingPunct="1"/>
            <a:r>
              <a:rPr lang="en-US" dirty="0"/>
              <a:t>https://</a:t>
            </a:r>
            <a:r>
              <a:rPr lang="en-US" dirty="0" err="1"/>
              <a:t>developer.android.com</a:t>
            </a:r>
            <a:r>
              <a:rPr lang="en-US" dirty="0"/>
              <a:t>/about/dashboards/</a:t>
            </a:r>
            <a:r>
              <a:rPr lang="en-US" dirty="0" err="1"/>
              <a:t>index.html</a:t>
            </a:r>
            <a:endParaRPr lang="en-US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62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87B71-4A22-A44F-B92C-00699093C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372C9-58C1-5948-9BD5-1C5296A37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375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BCCF6-C864-344B-AAD2-5795FC6A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657EED-7157-AA48-8A98-942314B9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516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FF49-B357-BE45-8496-952E367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FB844-2132-E04D-BE02-477C0183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991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1D2E3-089D-5F47-B9A8-13F738E9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D87AA-38B1-E249-A95A-F3D42EE60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1C9CD-A852-E54A-B310-B7488127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472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E1377-787B-5C43-AD12-C2A38DB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02CB8-5D18-BA49-8BFC-0104AA5A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298864-4DDB-CF47-85CF-FA897F53D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4FF01-CBDE-9641-BC42-C45231BEA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3B0F1D-A4CA-914F-A670-0C005E710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872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02F5B-7F2B-CC44-9AEB-E780A9C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15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85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BC6C7-190B-D345-88F0-36CBDBC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76AA-71DB-AE45-882F-2FFAE8CC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4835B4-46EC-9045-9EA8-A8F779350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97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53E4-9D74-A74C-913D-E6F9172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D56679-A5D9-D448-B57F-B86C5CE5A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F3FC6F-E9F1-4646-914B-42C68855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493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0000"/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l="-89000" r="-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ADBC1-9B32-B848-B71B-021DCF5D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18D282-707A-D341-A8F6-6251F0E4A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7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ndroid.com/studio?hl=f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E169E627-DC81-4E23-92C8-BDB52BD6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1426"/>
            <a:ext cx="12192000" cy="4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9E03D6-1381-D64F-B645-7526EAACF0A3}"/>
              </a:ext>
            </a:extLst>
          </p:cNvPr>
          <p:cNvSpPr txBox="1"/>
          <p:nvPr/>
        </p:nvSpPr>
        <p:spPr>
          <a:xfrm>
            <a:off x="898525" y="2603500"/>
            <a:ext cx="7916863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 Preparation</a:t>
            </a:r>
          </a:p>
          <a:p>
            <a:pPr>
              <a:defRPr/>
            </a:pPr>
            <a:endParaRPr lang="en-US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sz="1200" dirty="0">
                <a:solidFill>
                  <a:srgbClr val="275851"/>
                </a:solidFill>
                <a:latin typeface="Verdana" charset="0"/>
                <a:ea typeface="ＭＳ Ｐゴシック" charset="0"/>
                <a:cs typeface="ＭＳ Ｐゴシック" charset="0"/>
              </a:rPr>
              <a:t>Setting up the Development</a:t>
            </a:r>
          </a:p>
          <a:p>
            <a:pPr>
              <a:defRPr/>
            </a:pP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43D658B1-6FFE-7A44-82F6-4C0957BA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  <p:pic>
        <p:nvPicPr>
          <p:cNvPr id="5" name="Picture 49" descr="DirectionFinanciere">
            <a:extLst>
              <a:ext uri="{FF2B5EF4-FFF2-40B4-BE49-F238E27FC236}">
                <a16:creationId xmlns:a16="http://schemas.microsoft.com/office/drawing/2014/main" id="{20C0ACC9-451C-174E-8281-EFF49144076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4271" y="3429000"/>
            <a:ext cx="2806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9084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DFFF611F-03DD-7C44-9D25-B1273D11F976}"/>
              </a:ext>
            </a:extLst>
          </p:cNvPr>
          <p:cNvSpPr txBox="1">
            <a:spLocks/>
          </p:cNvSpPr>
          <p:nvPr/>
        </p:nvSpPr>
        <p:spPr>
          <a:xfrm>
            <a:off x="1116013" y="336550"/>
            <a:ext cx="7777162" cy="504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2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Course objectives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B26A1246-5B14-A943-8DC0-C52D3F36A331}"/>
              </a:ext>
            </a:extLst>
          </p:cNvPr>
          <p:cNvSpPr txBox="1">
            <a:spLocks/>
          </p:cNvSpPr>
          <p:nvPr/>
        </p:nvSpPr>
        <p:spPr>
          <a:xfrm>
            <a:off x="457200" y="913284"/>
            <a:ext cx="8435975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By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completing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this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course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you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will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be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able to: 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Install tools 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Test your environment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17" name="Espace réservé du contenu 3">
            <a:extLst>
              <a:ext uri="{FF2B5EF4-FFF2-40B4-BE49-F238E27FC236}">
                <a16:creationId xmlns:a16="http://schemas.microsoft.com/office/drawing/2014/main" id="{125CC0D8-B739-454A-8CF4-F1501FBE328F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Preparation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8" name="Picture 3" descr="D:\Users\Renaud\Desktop\StageFinEtudesSupinfo\Icons-New\v3\Objectives.png">
            <a:extLst>
              <a:ext uri="{FF2B5EF4-FFF2-40B4-BE49-F238E27FC236}">
                <a16:creationId xmlns:a16="http://schemas.microsoft.com/office/drawing/2014/main" id="{73165A63-105C-0F48-984E-15D02919B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1197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85104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499C899-64DC-7A43-BCA7-A8B08322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plan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ECFC0F9-F1B1-E543-9AB0-AB335E2F5450}"/>
              </a:ext>
            </a:extLst>
          </p:cNvPr>
          <p:cNvSpPr txBox="1">
            <a:spLocks/>
          </p:cNvSpPr>
          <p:nvPr/>
        </p:nvSpPr>
        <p:spPr>
          <a:xfrm>
            <a:off x="3635896" y="1128713"/>
            <a:ext cx="5257279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275851"/>
                </a:solidFill>
              </a:rPr>
              <a:t>Android platform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  <a:p>
            <a:pPr lvl="1"/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  <a:p>
            <a:pPr lvl="1"/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Tools installation</a:t>
            </a:r>
          </a:p>
          <a:p>
            <a:pPr lvl="1"/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  <a:p>
            <a:pPr lvl="1"/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Test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/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  <a:p>
            <a:pPr lvl="1"/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  <a:p>
            <a:pPr lvl="1"/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E5A7C267-9D5B-4241-A016-79FEFB0520A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Preparation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4" name="Picture 8" descr="200138722-001">
            <a:extLst>
              <a:ext uri="{FF2B5EF4-FFF2-40B4-BE49-F238E27FC236}">
                <a16:creationId xmlns:a16="http://schemas.microsoft.com/office/drawing/2014/main" id="{B32F32F4-8687-0645-BFE5-6AB1FAE66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7340"/>
            <a:ext cx="2472195" cy="371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D:\Users\Renaud\Desktop\StageFinEtudesSupinfo\Icons-New\v3\Min\Plan.png">
            <a:extLst>
              <a:ext uri="{FF2B5EF4-FFF2-40B4-BE49-F238E27FC236}">
                <a16:creationId xmlns:a16="http://schemas.microsoft.com/office/drawing/2014/main" id="{AC0824BF-704E-E844-88DC-9F0873ED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196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31205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E1D7D6D-9265-7145-82FD-CEB2DE05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1888"/>
            <a:ext cx="7772400" cy="1135062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</a:rPr>
              <a:t>Android</a:t>
            </a:r>
            <a:r>
              <a:rPr lang="fr-FR" dirty="0">
                <a:solidFill>
                  <a:srgbClr val="275851"/>
                </a:solidFill>
              </a:rPr>
              <a:t> Platform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2466E5C-4F6B-AE45-AC04-ADB177296247}"/>
              </a:ext>
            </a:extLst>
          </p:cNvPr>
          <p:cNvSpPr txBox="1">
            <a:spLocks/>
          </p:cNvSpPr>
          <p:nvPr/>
        </p:nvSpPr>
        <p:spPr>
          <a:xfrm>
            <a:off x="722313" y="2422525"/>
            <a:ext cx="7772400" cy="124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fr-FR">
                <a:solidFill>
                  <a:srgbClr val="275851"/>
                </a:solidFill>
              </a:rPr>
              <a:t>Android Preparation</a:t>
            </a:r>
            <a:endParaRPr lang="fr-FR" dirty="0">
              <a:solidFill>
                <a:srgbClr val="27585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FACF9D-1154-724B-942F-3F4E7F5DC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056" y="1849388"/>
            <a:ext cx="3305944" cy="330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8979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1B66B6C4-04B7-554A-A2E9-D2431F5C3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j-lt"/>
              </a:rPr>
              <a:t>Introduction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14234F7C-D9A3-0245-A4B4-5B4458D86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D7C841F-9B71-B94A-ABC0-007A415EEDDA}"/>
              </a:ext>
            </a:extLst>
          </p:cNvPr>
          <p:cNvSpPr txBox="1">
            <a:spLocks/>
          </p:cNvSpPr>
          <p:nvPr/>
        </p:nvSpPr>
        <p:spPr bwMode="auto">
          <a:xfrm>
            <a:off x="1115616" y="985292"/>
            <a:ext cx="7298953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</a:pPr>
            <a:endParaRPr lang="en-US" sz="2200" dirty="0">
              <a:solidFill>
                <a:srgbClr val="275851"/>
              </a:solidFill>
              <a:latin typeface="Arial (Body)"/>
              <a:cs typeface="Arial (Body)"/>
            </a:endParaRP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dirty="0">
                <a:solidFill>
                  <a:srgbClr val="275851"/>
                </a:solidFill>
                <a:latin typeface="Arial (Body)"/>
                <a:cs typeface="Arial (Body)"/>
              </a:rPr>
              <a:t>2007 : Apple transformed the telephone market with the iPhone :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Arial (Body)"/>
                <a:ea typeface="DejaVu Sans" charset="0"/>
                <a:cs typeface="Arial (Body)"/>
              </a:rPr>
              <a:t>New Functionalities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Arial (Body)"/>
                <a:ea typeface="DejaVu Sans" charset="0"/>
                <a:cs typeface="Arial (Body)"/>
              </a:rPr>
              <a:t>New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Arial (Body)"/>
                <a:ea typeface="DejaVu Sans" charset="0"/>
                <a:cs typeface="Arial (Body)"/>
              </a:rPr>
              <a:t> Uses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kern="0" dirty="0">
                <a:solidFill>
                  <a:srgbClr val="275851"/>
                </a:solidFill>
                <a:latin typeface="Arial (Body)"/>
                <a:cs typeface="Arial (Body)"/>
              </a:rPr>
              <a:t>New Opportunities (Application market)</a:t>
            </a: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Arial (Body)"/>
                <a:ea typeface="DejaVu Sans" charset="0"/>
                <a:cs typeface="Arial (Body)"/>
              </a:rPr>
              <a:t>Difficulties for competitors…</a:t>
            </a:r>
            <a:endParaRPr lang="en-US" sz="2200" kern="0" dirty="0">
              <a:solidFill>
                <a:srgbClr val="275851"/>
              </a:solidFill>
            </a:endParaRPr>
          </a:p>
          <a:p>
            <a:pPr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</a:pPr>
            <a:endParaRPr lang="en-US" sz="2200" kern="0" dirty="0">
              <a:solidFill>
                <a:srgbClr val="275851"/>
              </a:solidFill>
              <a:latin typeface="+mn-lt"/>
              <a:cs typeface="+mn-cs"/>
            </a:endParaRPr>
          </a:p>
          <a:p>
            <a:pPr marL="1255713" lvl="2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endParaRPr kumimoji="0" lang="en-US" sz="2200" b="0" i="0" u="none" strike="noStrike" kern="0" cap="none" spc="0" normalizeH="0" noProof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Arial (Body)"/>
              <a:ea typeface="DejaVu Sans" charset="0"/>
              <a:cs typeface="Arial (Body)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5E00E9-909B-A948-A0C4-5914DDA21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2497460"/>
            <a:ext cx="2353444" cy="2353444"/>
          </a:xfrm>
          <a:prstGeom prst="rect">
            <a:avLst/>
          </a:prstGeom>
        </p:spPr>
      </p:pic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84976F9E-F846-734F-9364-D31481B2D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30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611A9C1C-E061-D945-A828-4C830CF81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j-lt"/>
              </a:rPr>
              <a:t>Introduction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8AF7C7E0-639D-894E-B808-47512DEDC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09A8262-D112-3642-97DD-E27F029F64BE}"/>
              </a:ext>
            </a:extLst>
          </p:cNvPr>
          <p:cNvSpPr txBox="1">
            <a:spLocks/>
          </p:cNvSpPr>
          <p:nvPr/>
        </p:nvSpPr>
        <p:spPr bwMode="auto">
          <a:xfrm>
            <a:off x="1044575" y="1079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</a:pPr>
            <a:endParaRPr lang="en-US" sz="2200" kern="0" dirty="0">
              <a:solidFill>
                <a:srgbClr val="275851"/>
              </a:solidFill>
              <a:latin typeface="+mn-lt"/>
              <a:cs typeface="+mn-cs"/>
            </a:endParaRP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n-lt"/>
                <a:ea typeface="DejaVu Sans" charset="0"/>
                <a:cs typeface="+mn-cs"/>
              </a:rPr>
              <a:t>End of 2007 : </a:t>
            </a:r>
            <a:r>
              <a:rPr kumimoji="0" lang="en-US" sz="2200" b="1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n-lt"/>
                <a:ea typeface="DejaVu Sans" charset="0"/>
                <a:cs typeface="+mn-cs"/>
              </a:rPr>
              <a:t>Open Handset Alliance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n-lt"/>
                <a:ea typeface="DejaVu Sans" charset="0"/>
                <a:cs typeface="+mn-cs"/>
              </a:rPr>
              <a:t> creation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n-lt"/>
                <a:ea typeface="DejaVu Sans" charset="0"/>
                <a:cs typeface="+mn-cs"/>
              </a:rPr>
              <a:t>Coalition to promote a new smartphone OS : </a:t>
            </a:r>
            <a:r>
              <a:rPr kumimoji="0" lang="en-US" sz="2200" b="1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n-lt"/>
                <a:ea typeface="DejaVu Sans" charset="0"/>
                <a:cs typeface="+mn-cs"/>
              </a:rPr>
              <a:t>Android</a:t>
            </a:r>
            <a:endParaRPr kumimoji="0" lang="en-US" sz="2200" b="0" i="0" u="none" strike="noStrike" kern="0" cap="none" spc="0" normalizeH="0" noProof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+mn-lt"/>
              <a:ea typeface="DejaVu Sans" charset="0"/>
              <a:cs typeface="+mn-cs"/>
            </a:endParaRP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kern="0" dirty="0">
                <a:solidFill>
                  <a:srgbClr val="275851"/>
                </a:solidFill>
                <a:latin typeface="+mn-lt"/>
                <a:cs typeface="+mn-cs"/>
              </a:rPr>
              <a:t>34 IT companies at the creation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kern="0" dirty="0">
                <a:solidFill>
                  <a:srgbClr val="275851"/>
                </a:solidFill>
                <a:latin typeface="+mn-lt"/>
                <a:cs typeface="+mn-cs"/>
              </a:rPr>
              <a:t>84 today</a:t>
            </a:r>
          </a:p>
          <a:p>
            <a:pPr lvl="2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</a:pPr>
            <a:endParaRPr kumimoji="0" lang="en-US" sz="2200" b="0" i="0" u="none" strike="noStrike" kern="0" cap="none" spc="0" normalizeH="0" noProof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Arial (Body)"/>
              <a:ea typeface="DejaVu Sans" charset="0"/>
              <a:cs typeface="Arial (Body)"/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0EC0E21D-9F2F-2E4F-8845-46CAC6FB3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3005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2890E6D3-6D52-734D-AFA1-3B044DAA4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j-lt"/>
              </a:rPr>
              <a:t>Open</a:t>
            </a:r>
            <a:r>
              <a:rPr lang="en-US" sz="3200" b="1" dirty="0">
                <a:solidFill>
                  <a:srgbClr val="275851"/>
                </a:solidFill>
              </a:rPr>
              <a:t> Handset Alliance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E759A9FB-7E61-E941-B598-921AD48BC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pic>
        <p:nvPicPr>
          <p:cNvPr id="5" name="Picture 16" descr="Screen shot 2011-01-11 at 11.37.23 PM.png">
            <a:extLst>
              <a:ext uri="{FF2B5EF4-FFF2-40B4-BE49-F238E27FC236}">
                <a16:creationId xmlns:a16="http://schemas.microsoft.com/office/drawing/2014/main" id="{FB1850EC-A3F1-8944-900E-CB27A5011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951" y="1187423"/>
            <a:ext cx="6624736" cy="3990444"/>
          </a:xfrm>
          <a:prstGeom prst="rect">
            <a:avLst/>
          </a:prstGeom>
        </p:spPr>
      </p:pic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9D9BB0CB-7733-A34D-A7FE-5EF9C382D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58664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4BB1F85C-744F-F841-933E-9ECF5D6BE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j-lt"/>
              </a:rPr>
              <a:t>Introduction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A85E7EBC-6CA8-D14F-B9F0-825CDEDCD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B1C6134-85D3-2848-931C-0993D4C83E23}"/>
              </a:ext>
            </a:extLst>
          </p:cNvPr>
          <p:cNvSpPr txBox="1">
            <a:spLocks/>
          </p:cNvSpPr>
          <p:nvPr/>
        </p:nvSpPr>
        <p:spPr bwMode="auto">
          <a:xfrm>
            <a:off x="1044575" y="1079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+mj-lt"/>
                <a:ea typeface="DejaVu Sans" charset="0"/>
              </a:rPr>
              <a:t>Innovative : Integrates all the latest phone technology</a:t>
            </a:r>
          </a:p>
          <a:p>
            <a:pPr marL="1255713" lvl="2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+mj-lt"/>
                <a:ea typeface="DejaVu Sans" charset="0"/>
              </a:rPr>
              <a:t>Touchscreen, GPS, Camera, Accelerometer, NFC…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+mj-lt"/>
                <a:ea typeface="DejaVu Sans" charset="0"/>
              </a:rPr>
              <a:t>Accessible</a:t>
            </a:r>
          </a:p>
          <a:p>
            <a:pPr marL="1255713" lvl="2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+mj-lt"/>
                <a:ea typeface="DejaVu Sans" charset="0"/>
              </a:rPr>
              <a:t>No need to buy specific Software or Hardware to develop</a:t>
            </a:r>
          </a:p>
          <a:p>
            <a:pPr marL="1255713" lvl="2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+mj-lt"/>
                <a:ea typeface="DejaVu Sans" charset="0"/>
              </a:rPr>
              <a:t>Java is the most widely used language, no need to learn another little used language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+mj-lt"/>
                <a:ea typeface="DejaVu Sans" charset="0"/>
              </a:rPr>
              <a:t>Open</a:t>
            </a:r>
          </a:p>
          <a:p>
            <a:pPr marL="1255713" lvl="2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+mj-lt"/>
                <a:ea typeface="DejaVu Sans" charset="0"/>
              </a:rPr>
              <a:t>Open Source license : everyone can see the sources and working on it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endParaRPr kumimoji="0" lang="en-US" sz="2000" b="0" i="0" u="none" strike="noStrike" kern="0" cap="none" spc="0" normalizeH="0" noProof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+mj-lt"/>
              <a:ea typeface="DejaVu Sans" charset="0"/>
              <a:cs typeface="Arial (Body)"/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C381F4FE-20FA-3844-B87D-2FDF0D21F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9456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D1D4E2B5-DDFC-1548-B069-2E1C1E7C5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782E1F59-681C-C742-89A2-577ABD468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4D66D9D-9949-5D48-A079-35DD4A57AC42}"/>
              </a:ext>
            </a:extLst>
          </p:cNvPr>
          <p:cNvSpPr txBox="1">
            <a:spLocks/>
          </p:cNvSpPr>
          <p:nvPr/>
        </p:nvSpPr>
        <p:spPr bwMode="auto">
          <a:xfrm>
            <a:off x="914400" y="1016000"/>
            <a:ext cx="8229600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</a:pPr>
            <a:r>
              <a:rPr lang="en-US" sz="2400" b="1" dirty="0">
                <a:solidFill>
                  <a:srgbClr val="275851"/>
                </a:solidFill>
                <a:latin typeface="Arial (Body)"/>
                <a:cs typeface="Arial (Body)"/>
              </a:rPr>
              <a:t>    The definition of open according to Android chief   Andy Rubin :</a:t>
            </a:r>
          </a:p>
          <a:p>
            <a:pPr marL="341313" marR="0" lvl="0" indent="-341313" algn="l" defTabSz="457200" rtl="0" eaLnBrk="0" fontAlgn="base" latinLnBrk="0" hangingPunct="0">
              <a:lnSpc>
                <a:spcPct val="100000"/>
              </a:lnSpc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SzPct val="100000"/>
              <a:buFont typeface="Wingdings" charset="2"/>
              <a:buChar char="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+mn-lt"/>
              <a:ea typeface="DejaVu Sans" charset="0"/>
              <a:cs typeface="+mn-cs"/>
            </a:endParaRPr>
          </a:p>
        </p:txBody>
      </p:sp>
      <p:pic>
        <p:nvPicPr>
          <p:cNvPr id="6" name="Picture 6" descr="Screen shot 2011-01-17 at 2.11.32 PM.png">
            <a:extLst>
              <a:ext uri="{FF2B5EF4-FFF2-40B4-BE49-F238E27FC236}">
                <a16:creationId xmlns:a16="http://schemas.microsoft.com/office/drawing/2014/main" id="{EA04B3E4-08C3-DF47-8657-F62D870AE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1176" y="2095500"/>
            <a:ext cx="6705600" cy="2825750"/>
          </a:xfrm>
          <a:prstGeom prst="rect">
            <a:avLst/>
          </a:prstGeom>
        </p:spPr>
      </p:pic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734871B4-87F3-544A-8498-4654F8B88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5260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0B49E4F4-C2C8-914C-90E3-180CB8EC2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n-lt"/>
              </a:rPr>
              <a:t>Presentation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F3483159-4EAF-EF4A-9643-B4AB15220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26BF819-9F13-964E-A3B7-77E2045A28DC}"/>
              </a:ext>
            </a:extLst>
          </p:cNvPr>
          <p:cNvSpPr txBox="1">
            <a:spLocks/>
          </p:cNvSpPr>
          <p:nvPr/>
        </p:nvSpPr>
        <p:spPr bwMode="auto">
          <a:xfrm>
            <a:off x="1044575" y="1079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dirty="0">
                <a:solidFill>
                  <a:srgbClr val="275851"/>
                </a:solidFill>
                <a:latin typeface="Arial (Body)"/>
                <a:cs typeface="Arial (Body)"/>
              </a:rPr>
              <a:t>Android is designed for mobile devices in a broad sense :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kern="0" dirty="0">
                <a:solidFill>
                  <a:srgbClr val="275851"/>
                </a:solidFill>
                <a:latin typeface="Arial (Body)"/>
                <a:cs typeface="Arial (Body)"/>
              </a:rPr>
              <a:t>Phones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Arial (Body)"/>
                <a:ea typeface="DejaVu Sans" charset="0"/>
                <a:cs typeface="Arial (Body)"/>
              </a:rPr>
              <a:t>Tablets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Arial (Body)"/>
                <a:ea typeface="DejaVu Sans" charset="0"/>
                <a:cs typeface="Arial (Body)"/>
              </a:rPr>
              <a:t>Televisions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kern="0" dirty="0">
                <a:solidFill>
                  <a:srgbClr val="275851"/>
                </a:solidFill>
                <a:latin typeface="Arial (Body)"/>
                <a:cs typeface="Arial (Body)"/>
              </a:rPr>
              <a:t>Headphones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kern="0" dirty="0">
                <a:solidFill>
                  <a:srgbClr val="275851"/>
                </a:solidFill>
                <a:latin typeface="Arial (Body)"/>
                <a:cs typeface="Arial (Body)"/>
              </a:rPr>
              <a:t>Microwaves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kern="0" dirty="0">
                <a:solidFill>
                  <a:srgbClr val="275851"/>
                </a:solidFill>
                <a:latin typeface="Arial (Body)"/>
                <a:cs typeface="Arial (Body)"/>
              </a:rPr>
              <a:t>Watch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fr-FR" sz="2200" kern="0" dirty="0">
                <a:solidFill>
                  <a:srgbClr val="275851"/>
                </a:solidFill>
                <a:latin typeface="Arial (Body)"/>
                <a:cs typeface="Arial (Body)"/>
              </a:rPr>
              <a:t>…</a:t>
            </a:r>
            <a:endParaRPr lang="en-US" sz="2200" kern="0" dirty="0">
              <a:solidFill>
                <a:srgbClr val="275851"/>
              </a:solidFill>
              <a:latin typeface="Arial (Body)"/>
              <a:cs typeface="Arial (Body)"/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E46BC320-0F7B-074D-8D54-D8494DA5E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12BCEF-8EBB-5D49-95A8-AF60F026E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612" y="2065411"/>
            <a:ext cx="1353466" cy="28002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A243A34-9524-2C4E-9DAC-B7FF3EF82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192" y="1964208"/>
            <a:ext cx="801690" cy="144016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8BFFA5-17D7-F840-8F13-41DFCA5EA8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936" y="2791804"/>
            <a:ext cx="2497460" cy="24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0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DEAC592D-0671-CF42-8206-E26B0886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n-lt"/>
              </a:rPr>
              <a:t>Presentation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0B6D4143-285B-0E4C-A5DD-A339D58D7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C621ABD-8DAF-3B4B-A8AD-37AD6E655F5C}"/>
              </a:ext>
            </a:extLst>
          </p:cNvPr>
          <p:cNvSpPr txBox="1">
            <a:spLocks/>
          </p:cNvSpPr>
          <p:nvPr/>
        </p:nvSpPr>
        <p:spPr bwMode="auto">
          <a:xfrm>
            <a:off x="1044575" y="1079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Android is an operating system based on the Linux kernel</a:t>
            </a: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Arial (Body)"/>
                <a:cs typeface="Arial (Body)"/>
              </a:rPr>
              <a:t>Developed by Android, </a:t>
            </a:r>
            <a:r>
              <a:rPr lang="en-US" sz="2000" kern="0" dirty="0" err="1">
                <a:solidFill>
                  <a:srgbClr val="275851"/>
                </a:solidFill>
                <a:latin typeface="Arial (Body)"/>
                <a:cs typeface="Arial (Body)"/>
              </a:rPr>
              <a:t>Inc</a:t>
            </a:r>
            <a:endParaRPr lang="en-US" sz="2000" kern="0" dirty="0">
              <a:solidFill>
                <a:srgbClr val="275851"/>
              </a:solidFill>
              <a:latin typeface="Arial (Body)"/>
              <a:cs typeface="Arial (Body)"/>
            </a:endParaRP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kern="0" dirty="0">
                <a:solidFill>
                  <a:srgbClr val="275851"/>
                </a:solidFill>
                <a:latin typeface="Arial (Body)"/>
                <a:cs typeface="Arial (Body)"/>
              </a:rPr>
              <a:t>Acquired by Google in August 2005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kern="0" dirty="0">
                <a:solidFill>
                  <a:srgbClr val="275851"/>
                </a:solidFill>
                <a:latin typeface="Arial (Body)"/>
                <a:cs typeface="Arial (Body)"/>
              </a:rPr>
              <a:t>Brought to market by Google and the Open Handset Alliance</a:t>
            </a: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Arial (Body)"/>
                <a:cs typeface="Arial (Body)"/>
              </a:rPr>
              <a:t>Open Source, licensed primarily under the Apache 2 License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kern="0" dirty="0">
                <a:solidFill>
                  <a:srgbClr val="275851"/>
                </a:solidFill>
                <a:latin typeface="Arial (Body)"/>
                <a:cs typeface="Arial (Body)"/>
              </a:rPr>
              <a:t>Linux kernel patches are GPLv2</a:t>
            </a: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kern="0" dirty="0">
                <a:solidFill>
                  <a:srgbClr val="275851"/>
                </a:solidFill>
                <a:latin typeface="Arial (Body)"/>
                <a:cs typeface="Arial (Body)"/>
              </a:rPr>
              <a:t>Programming environment based on Java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kern="0" dirty="0">
                <a:solidFill>
                  <a:srgbClr val="275851"/>
                </a:solidFill>
                <a:latin typeface="Arial (Body)"/>
                <a:cs typeface="Arial (Body)"/>
              </a:rPr>
              <a:t>Using ART VM</a:t>
            </a:r>
          </a:p>
          <a:p>
            <a:pPr marL="1255713" lvl="2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kern="0" dirty="0">
                <a:solidFill>
                  <a:srgbClr val="275851"/>
                </a:solidFill>
                <a:latin typeface="Arial (Body)"/>
                <a:cs typeface="Arial (Body)"/>
              </a:rPr>
              <a:t>Before Android5 the VM was </a:t>
            </a:r>
            <a:r>
              <a:rPr lang="en-US" kern="0" dirty="0" err="1">
                <a:solidFill>
                  <a:srgbClr val="275851"/>
                </a:solidFill>
                <a:latin typeface="Arial (Body)"/>
                <a:cs typeface="Arial (Body)"/>
              </a:rPr>
              <a:t>Dalvik</a:t>
            </a:r>
            <a:endParaRPr lang="en-US" kern="0" dirty="0">
              <a:solidFill>
                <a:srgbClr val="275851"/>
              </a:solidFill>
              <a:latin typeface="Arial (Body)"/>
              <a:cs typeface="Arial (Body)"/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49FF2E7D-0D76-8044-939F-E4FF5706E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8533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Forme 33">
            <a:extLst>
              <a:ext uri="{FF2B5EF4-FFF2-40B4-BE49-F238E27FC236}">
                <a16:creationId xmlns:a16="http://schemas.microsoft.com/office/drawing/2014/main" id="{74C01A43-6BCC-294B-B63F-EDDE934A31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3464" y="337345"/>
            <a:ext cx="7729537" cy="377031"/>
          </a:xfrm>
        </p:spPr>
        <p:txBody>
          <a:bodyPr>
            <a:normAutofit fontScale="90000"/>
          </a:bodyPr>
          <a:lstStyle/>
          <a:p>
            <a:pPr marL="0" indent="0" defTabSz="914400" eaLnBrk="1" hangingPunct="1"/>
            <a:r>
              <a:rPr lang="en-US" dirty="0">
                <a:solidFill>
                  <a:srgbClr val="275851"/>
                </a:solidFill>
              </a:rPr>
              <a:t>Versions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4" name="ZoneTexte 23554">
            <a:extLst>
              <a:ext uri="{FF2B5EF4-FFF2-40B4-BE49-F238E27FC236}">
                <a16:creationId xmlns:a16="http://schemas.microsoft.com/office/drawing/2014/main" id="{6188A1C9-4725-C043-867C-6ADA6CF71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Flèche droite 25">
            <a:extLst>
              <a:ext uri="{FF2B5EF4-FFF2-40B4-BE49-F238E27FC236}">
                <a16:creationId xmlns:a16="http://schemas.microsoft.com/office/drawing/2014/main" id="{AE35CBC5-65DC-434F-95BB-FEACEF877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866760"/>
            <a:ext cx="7924800" cy="498740"/>
          </a:xfrm>
          <a:prstGeom prst="rightArrow">
            <a:avLst>
              <a:gd name="adj1" fmla="val 60130"/>
              <a:gd name="adj2" fmla="val 48802"/>
            </a:avLst>
          </a:prstGeom>
          <a:gradFill rotWithShape="0">
            <a:gsLst>
              <a:gs pos="0">
                <a:srgbClr val="DDDDDD"/>
              </a:gs>
              <a:gs pos="100000">
                <a:srgbClr val="336699"/>
              </a:gs>
            </a:gsLst>
            <a:lin ang="0" scaled="1"/>
          </a:gra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en-US" sz="2400" b="1">
              <a:solidFill>
                <a:srgbClr val="275851"/>
              </a:solidFill>
            </a:endParaRPr>
          </a:p>
        </p:txBody>
      </p:sp>
      <p:sp>
        <p:nvSpPr>
          <p:cNvPr id="6" name="ZoneTexte 23563">
            <a:extLst>
              <a:ext uri="{FF2B5EF4-FFF2-40B4-BE49-F238E27FC236}">
                <a16:creationId xmlns:a16="http://schemas.microsoft.com/office/drawing/2014/main" id="{8E653909-99F3-314D-8CD2-E3D57D871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2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2008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7" name="Connecteur droit 23566">
            <a:extLst>
              <a:ext uri="{FF2B5EF4-FFF2-40B4-BE49-F238E27FC236}">
                <a16:creationId xmlns:a16="http://schemas.microsoft.com/office/drawing/2014/main" id="{FAFFE17B-2B9C-E54D-995E-1F2AC67ACE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40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9" name="ZoneTexte 23574">
            <a:extLst>
              <a:ext uri="{FF2B5EF4-FFF2-40B4-BE49-F238E27FC236}">
                <a16:creationId xmlns:a16="http://schemas.microsoft.com/office/drawing/2014/main" id="{41F13B79-7E86-F547-83A8-1FB4B4128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2009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0" name="Connecteur droit 23565">
            <a:extLst>
              <a:ext uri="{FF2B5EF4-FFF2-40B4-BE49-F238E27FC236}">
                <a16:creationId xmlns:a16="http://schemas.microsoft.com/office/drawing/2014/main" id="{D03FE90A-63E8-5D43-8CF7-A859B8E21A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42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1" name="Connecteur droit 23567">
            <a:extLst>
              <a:ext uri="{FF2B5EF4-FFF2-40B4-BE49-F238E27FC236}">
                <a16:creationId xmlns:a16="http://schemas.microsoft.com/office/drawing/2014/main" id="{74C1FB82-2646-994A-AB3F-0BFC0B81E6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2485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2" name="ZoneTexte 23569">
            <a:extLst>
              <a:ext uri="{FF2B5EF4-FFF2-40B4-BE49-F238E27FC236}">
                <a16:creationId xmlns:a16="http://schemas.microsoft.com/office/drawing/2014/main" id="{1A23AA95-CB09-9D4A-BADC-7E116176E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0050" y="2676723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2011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3" name="Rectangle 24">
            <a:extLst>
              <a:ext uri="{FF2B5EF4-FFF2-40B4-BE49-F238E27FC236}">
                <a16:creationId xmlns:a16="http://schemas.microsoft.com/office/drawing/2014/main" id="{880E3C3B-25BF-E242-8297-7E2D81AAE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1778000"/>
            <a:ext cx="1981200" cy="762000"/>
          </a:xfrm>
          <a:prstGeom prst="wedgeRectCallout">
            <a:avLst>
              <a:gd name="adj1" fmla="val 60812"/>
              <a:gd name="adj2" fmla="val 105272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 err="1">
                <a:solidFill>
                  <a:srgbClr val="275851"/>
                </a:solidFill>
              </a:rPr>
              <a:t>Septembre</a:t>
            </a:r>
            <a:r>
              <a:rPr lang="en-US" b="1" dirty="0">
                <a:solidFill>
                  <a:srgbClr val="275851"/>
                </a:solidFill>
              </a:rPr>
              <a:t> 2008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Android 1.0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id="{5B0AC8D7-E73B-7F49-900F-6AAFE3D67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1778000"/>
            <a:ext cx="1524000" cy="762000"/>
          </a:xfrm>
          <a:prstGeom prst="wedgeRectCallout">
            <a:avLst>
              <a:gd name="adj1" fmla="val 34666"/>
              <a:gd name="adj2" fmla="val 106833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 err="1">
                <a:solidFill>
                  <a:srgbClr val="275851"/>
                </a:solidFill>
              </a:rPr>
              <a:t>Février</a:t>
            </a:r>
            <a:r>
              <a:rPr lang="en-US" b="1" dirty="0">
                <a:solidFill>
                  <a:srgbClr val="275851"/>
                </a:solidFill>
              </a:rPr>
              <a:t> 2009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Android 1.1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5" name="Rectangle 24">
            <a:extLst>
              <a:ext uri="{FF2B5EF4-FFF2-40B4-BE49-F238E27FC236}">
                <a16:creationId xmlns:a16="http://schemas.microsoft.com/office/drawing/2014/main" id="{32295672-30AD-E746-B522-37DB70F8B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3800" y="3619500"/>
            <a:ext cx="1981200" cy="762000"/>
          </a:xfrm>
          <a:prstGeom prst="wedgeRectCallout">
            <a:avLst>
              <a:gd name="adj1" fmla="val 71617"/>
              <a:gd name="adj2" fmla="val -92907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 err="1">
                <a:solidFill>
                  <a:srgbClr val="275851"/>
                </a:solidFill>
              </a:rPr>
              <a:t>Avril</a:t>
            </a:r>
            <a:r>
              <a:rPr lang="en-US" b="1" dirty="0">
                <a:solidFill>
                  <a:srgbClr val="275851"/>
                </a:solidFill>
              </a:rPr>
              <a:t> 2009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1.5 : Cupcake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6" name="Rectangle 24">
            <a:extLst>
              <a:ext uri="{FF2B5EF4-FFF2-40B4-BE49-F238E27FC236}">
                <a16:creationId xmlns:a16="http://schemas.microsoft.com/office/drawing/2014/main" id="{2D1FA009-E2D3-FC48-84A1-F132E9A3F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4600" y="1778000"/>
            <a:ext cx="1981200" cy="762000"/>
          </a:xfrm>
          <a:prstGeom prst="wedgeRectCallout">
            <a:avLst>
              <a:gd name="adj1" fmla="val -29227"/>
              <a:gd name="adj2" fmla="val 103712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 err="1">
                <a:solidFill>
                  <a:srgbClr val="275851"/>
                </a:solidFill>
              </a:rPr>
              <a:t>Septembre</a:t>
            </a:r>
            <a:r>
              <a:rPr lang="en-US" b="1" dirty="0">
                <a:solidFill>
                  <a:srgbClr val="275851"/>
                </a:solidFill>
              </a:rPr>
              <a:t> 2009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1.6 : Donut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7" name="Rectangle 24">
            <a:extLst>
              <a:ext uri="{FF2B5EF4-FFF2-40B4-BE49-F238E27FC236}">
                <a16:creationId xmlns:a16="http://schemas.microsoft.com/office/drawing/2014/main" id="{F7825369-6F94-3C4A-BC11-7257B0DAE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800" y="3619500"/>
            <a:ext cx="1981200" cy="762000"/>
          </a:xfrm>
          <a:prstGeom prst="wedgeRectCallout">
            <a:avLst>
              <a:gd name="adj1" fmla="val 32000"/>
              <a:gd name="adj2" fmla="val -96028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 err="1">
                <a:solidFill>
                  <a:srgbClr val="275851"/>
                </a:solidFill>
              </a:rPr>
              <a:t>Janvier</a:t>
            </a:r>
            <a:r>
              <a:rPr lang="en-US" b="1" dirty="0">
                <a:solidFill>
                  <a:srgbClr val="275851"/>
                </a:solidFill>
              </a:rPr>
              <a:t> 2010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2.1 : </a:t>
            </a:r>
            <a:r>
              <a:rPr lang="en-US" dirty="0" err="1">
                <a:solidFill>
                  <a:srgbClr val="275851"/>
                </a:solidFill>
              </a:rPr>
              <a:t>Eclair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8" name="Rectangle 24">
            <a:extLst>
              <a:ext uri="{FF2B5EF4-FFF2-40B4-BE49-F238E27FC236}">
                <a16:creationId xmlns:a16="http://schemas.microsoft.com/office/drawing/2014/main" id="{E2C50DDB-0DDA-CB40-8F25-2C8F45B3B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4400" y="1778000"/>
            <a:ext cx="1524000" cy="762000"/>
          </a:xfrm>
          <a:prstGeom prst="wedgeRectCallout">
            <a:avLst>
              <a:gd name="adj1" fmla="val -59191"/>
              <a:gd name="adj2" fmla="val 109954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Mai 2010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2.2 : </a:t>
            </a:r>
            <a:r>
              <a:rPr lang="en-US" dirty="0" err="1">
                <a:solidFill>
                  <a:srgbClr val="275851"/>
                </a:solidFill>
              </a:rPr>
              <a:t>Froyo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9" name="Rectangle 24">
            <a:extLst>
              <a:ext uri="{FF2B5EF4-FFF2-40B4-BE49-F238E27FC236}">
                <a16:creationId xmlns:a16="http://schemas.microsoft.com/office/drawing/2014/main" id="{10C94F13-C115-3F48-A585-7EEACE935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5800" y="3619500"/>
            <a:ext cx="1981200" cy="762000"/>
          </a:xfrm>
          <a:prstGeom prst="wedgeRectCallout">
            <a:avLst>
              <a:gd name="adj1" fmla="val 6070"/>
              <a:gd name="adj2" fmla="val -92907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 err="1">
                <a:solidFill>
                  <a:srgbClr val="275851"/>
                </a:solidFill>
              </a:rPr>
              <a:t>Décembre</a:t>
            </a:r>
            <a:r>
              <a:rPr lang="en-US" b="1" dirty="0">
                <a:solidFill>
                  <a:srgbClr val="275851"/>
                </a:solidFill>
              </a:rPr>
              <a:t> 2010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2.3 : Gingerbread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20" name="Connecteur droit 23566">
            <a:extLst>
              <a:ext uri="{FF2B5EF4-FFF2-40B4-BE49-F238E27FC236}">
                <a16:creationId xmlns:a16="http://schemas.microsoft.com/office/drawing/2014/main" id="{64E9A4EB-7394-8B4E-A7F5-5613128D8A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09978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21" name="ZoneTexte 23574">
            <a:extLst>
              <a:ext uri="{FF2B5EF4-FFF2-40B4-BE49-F238E27FC236}">
                <a16:creationId xmlns:a16="http://schemas.microsoft.com/office/drawing/2014/main" id="{F10853CB-6B1D-334A-AC2C-48B8BBECE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178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2010</a:t>
            </a:r>
            <a:endParaRPr lang="fr-FR" dirty="0">
              <a:solidFill>
                <a:srgbClr val="275851"/>
              </a:solidFill>
            </a:endParaRPr>
          </a:p>
        </p:txBody>
      </p:sp>
      <p:pic>
        <p:nvPicPr>
          <p:cNvPr id="22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69035107-2143-644F-B576-DC61A5FD4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457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Forme 33">
            <a:extLst>
              <a:ext uri="{FF2B5EF4-FFF2-40B4-BE49-F238E27FC236}">
                <a16:creationId xmlns:a16="http://schemas.microsoft.com/office/drawing/2014/main" id="{E807D373-E618-A14E-B670-0C1C6C5AB5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3464" y="337345"/>
            <a:ext cx="7729537" cy="377031"/>
          </a:xfrm>
        </p:spPr>
        <p:txBody>
          <a:bodyPr>
            <a:normAutofit fontScale="90000"/>
          </a:bodyPr>
          <a:lstStyle/>
          <a:p>
            <a:pPr marL="0" indent="0" defTabSz="914400" eaLnBrk="1" hangingPunct="1"/>
            <a:r>
              <a:rPr lang="en-US" dirty="0">
                <a:solidFill>
                  <a:srgbClr val="275851"/>
                </a:solidFill>
              </a:rPr>
              <a:t>Versions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4" name="ZoneTexte 23554">
            <a:extLst>
              <a:ext uri="{FF2B5EF4-FFF2-40B4-BE49-F238E27FC236}">
                <a16:creationId xmlns:a16="http://schemas.microsoft.com/office/drawing/2014/main" id="{5CE2F8AF-C35D-8941-ACA3-12A7867C7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Flèche droite 25">
            <a:extLst>
              <a:ext uri="{FF2B5EF4-FFF2-40B4-BE49-F238E27FC236}">
                <a16:creationId xmlns:a16="http://schemas.microsoft.com/office/drawing/2014/main" id="{7B3AF98A-0C94-5049-9F3A-B1D410F0C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866760"/>
            <a:ext cx="7924800" cy="498740"/>
          </a:xfrm>
          <a:prstGeom prst="rightArrow">
            <a:avLst>
              <a:gd name="adj1" fmla="val 60130"/>
              <a:gd name="adj2" fmla="val 48802"/>
            </a:avLst>
          </a:prstGeom>
          <a:gradFill rotWithShape="0">
            <a:gsLst>
              <a:gs pos="0">
                <a:srgbClr val="DDDDDD"/>
              </a:gs>
              <a:gs pos="100000">
                <a:srgbClr val="336699"/>
              </a:gs>
            </a:gsLst>
            <a:lin ang="0" scaled="1"/>
          </a:gra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en-US" sz="2400" b="1">
              <a:solidFill>
                <a:srgbClr val="275851"/>
              </a:solidFill>
            </a:endParaRPr>
          </a:p>
        </p:txBody>
      </p:sp>
      <p:sp>
        <p:nvSpPr>
          <p:cNvPr id="6" name="ZoneTexte 23563">
            <a:extLst>
              <a:ext uri="{FF2B5EF4-FFF2-40B4-BE49-F238E27FC236}">
                <a16:creationId xmlns:a16="http://schemas.microsoft.com/office/drawing/2014/main" id="{510CE2D5-1EDF-074B-97CF-02F1BCD63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2011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7" name="Connecteur droit 23565">
            <a:extLst>
              <a:ext uri="{FF2B5EF4-FFF2-40B4-BE49-F238E27FC236}">
                <a16:creationId xmlns:a16="http://schemas.microsoft.com/office/drawing/2014/main" id="{BC5864A7-253D-8946-937C-97B71CE7C14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7245708C-BF25-6948-99D9-651BBFD0D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78000"/>
            <a:ext cx="1905000" cy="762000"/>
          </a:xfrm>
          <a:prstGeom prst="wedgeRectCallout">
            <a:avLst>
              <a:gd name="adj1" fmla="val 20442"/>
              <a:gd name="adj2" fmla="val 101877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February 2011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3.0: Honeycomb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D0E34006-AADB-124F-A47A-59101BD95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746500"/>
            <a:ext cx="1752600" cy="762000"/>
          </a:xfrm>
          <a:prstGeom prst="wedgeRectCallout">
            <a:avLst>
              <a:gd name="adj1" fmla="val 42468"/>
              <a:gd name="adj2" fmla="val -111223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May 2011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Android 3.1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1" name="Rectangle 24">
            <a:extLst>
              <a:ext uri="{FF2B5EF4-FFF2-40B4-BE49-F238E27FC236}">
                <a16:creationId xmlns:a16="http://schemas.microsoft.com/office/drawing/2014/main" id="{BE32A44A-078D-1E40-9EA5-2D7E05083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778000"/>
            <a:ext cx="1981200" cy="762000"/>
          </a:xfrm>
          <a:prstGeom prst="wedgeRectCallout">
            <a:avLst>
              <a:gd name="adj1" fmla="val -46190"/>
              <a:gd name="adj2" fmla="val 104469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July 2011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Android 3.2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D362C8BE-004D-2047-9200-C057F0AB8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746500"/>
            <a:ext cx="2819400" cy="762000"/>
          </a:xfrm>
          <a:prstGeom prst="wedgeRectCallout">
            <a:avLst>
              <a:gd name="adj1" fmla="val -36938"/>
              <a:gd name="adj2" fmla="val -108325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 err="1">
                <a:solidFill>
                  <a:srgbClr val="275851"/>
                </a:solidFill>
              </a:rPr>
              <a:t>Novembre</a:t>
            </a:r>
            <a:r>
              <a:rPr lang="en-US" b="1" dirty="0">
                <a:solidFill>
                  <a:srgbClr val="275851"/>
                </a:solidFill>
              </a:rPr>
              <a:t> 2011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4.0 : Ice Cream Sandwich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3" name="Connecteur droit 23566">
            <a:extLst>
              <a:ext uri="{FF2B5EF4-FFF2-40B4-BE49-F238E27FC236}">
                <a16:creationId xmlns:a16="http://schemas.microsoft.com/office/drawing/2014/main" id="{F1BD6FE2-1904-B44B-934C-52CC0429F0C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4" name="ZoneTexte 23574">
            <a:extLst>
              <a:ext uri="{FF2B5EF4-FFF2-40B4-BE49-F238E27FC236}">
                <a16:creationId xmlns:a16="http://schemas.microsoft.com/office/drawing/2014/main" id="{78FB7FF9-2846-954C-9773-CDA08DA0D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2012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5" name="Rectangle 24">
            <a:extLst>
              <a:ext uri="{FF2B5EF4-FFF2-40B4-BE49-F238E27FC236}">
                <a16:creationId xmlns:a16="http://schemas.microsoft.com/office/drawing/2014/main" id="{6FC6EE55-8C1F-0B4F-8654-4C05E5944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778000"/>
            <a:ext cx="1981200" cy="762000"/>
          </a:xfrm>
          <a:prstGeom prst="wedgeRectCallout">
            <a:avLst>
              <a:gd name="adj1" fmla="val -63284"/>
              <a:gd name="adj2" fmla="val 102926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July 2012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4.1 : Jelly Bean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6" name="Connecteur droit 23566">
            <a:extLst>
              <a:ext uri="{FF2B5EF4-FFF2-40B4-BE49-F238E27FC236}">
                <a16:creationId xmlns:a16="http://schemas.microsoft.com/office/drawing/2014/main" id="{5C69CFE2-10BE-7E4E-AE24-3189B1DF17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7" name="ZoneTexte 23574">
            <a:extLst>
              <a:ext uri="{FF2B5EF4-FFF2-40B4-BE49-F238E27FC236}">
                <a16:creationId xmlns:a16="http://schemas.microsoft.com/office/drawing/2014/main" id="{7517EF2D-E4D5-A442-876E-AA2B2AE55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2013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8" name="Connecteur droit 23566">
            <a:extLst>
              <a:ext uri="{FF2B5EF4-FFF2-40B4-BE49-F238E27FC236}">
                <a16:creationId xmlns:a16="http://schemas.microsoft.com/office/drawing/2014/main" id="{28CD9AD5-EE81-C049-A26A-3E7679656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9" name="ZoneTexte 23574">
            <a:extLst>
              <a:ext uri="{FF2B5EF4-FFF2-40B4-BE49-F238E27FC236}">
                <a16:creationId xmlns:a16="http://schemas.microsoft.com/office/drawing/2014/main" id="{932111DD-D233-F344-8756-F0C9FCE39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2014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938C6FBF-0B10-3F49-9158-419FEC7BA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746500"/>
            <a:ext cx="1676400" cy="762000"/>
          </a:xfrm>
          <a:prstGeom prst="wedgeRectCallout">
            <a:avLst>
              <a:gd name="adj1" fmla="val 39247"/>
              <a:gd name="adj2" fmla="val -111223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October 2013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4.4 : </a:t>
            </a:r>
            <a:r>
              <a:rPr lang="en-US" dirty="0" err="1">
                <a:solidFill>
                  <a:srgbClr val="275851"/>
                </a:solidFill>
              </a:rPr>
              <a:t>KitKat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DE7F8D0A-0E20-DA4D-9D04-1DDEECBA0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778000"/>
            <a:ext cx="1981200" cy="762000"/>
          </a:xfrm>
          <a:prstGeom prst="wedgeRectCallout">
            <a:avLst>
              <a:gd name="adj1" fmla="val -70406"/>
              <a:gd name="adj2" fmla="val 99840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July 2013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Android 4.3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94A5D705-549E-134C-86BC-5910E9934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746500"/>
            <a:ext cx="2286000" cy="762000"/>
          </a:xfrm>
          <a:prstGeom prst="wedgeRectCallout">
            <a:avLst>
              <a:gd name="adj1" fmla="val 9081"/>
              <a:gd name="adj2" fmla="val -109680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November 2014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5.0 : Lollipop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23" name="Connecteur droit 23566">
            <a:extLst>
              <a:ext uri="{FF2B5EF4-FFF2-40B4-BE49-F238E27FC236}">
                <a16:creationId xmlns:a16="http://schemas.microsoft.com/office/drawing/2014/main" id="{FDB8258A-F72D-0D46-B2E5-88012B2D938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24" name="ZoneTexte 23574">
            <a:extLst>
              <a:ext uri="{FF2B5EF4-FFF2-40B4-BE49-F238E27FC236}">
                <a16:creationId xmlns:a16="http://schemas.microsoft.com/office/drawing/2014/main" id="{6C49C809-DEB6-6D4B-A98A-DEC0A8493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2015</a:t>
            </a:r>
            <a:endParaRPr lang="fr-FR" dirty="0">
              <a:solidFill>
                <a:srgbClr val="275851"/>
              </a:solidFill>
            </a:endParaRPr>
          </a:p>
        </p:txBody>
      </p:sp>
      <p:pic>
        <p:nvPicPr>
          <p:cNvPr id="25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C3562F5B-3599-D24E-97A7-B7C105A1C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180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" grpId="0" animBg="1"/>
      <p:bldP spid="10" grpId="0" animBg="1"/>
      <p:bldP spid="11" grpId="0" animBg="1"/>
      <p:bldP spid="12" grpId="0" animBg="1"/>
      <p:bldP spid="15" grpId="0" animBg="1"/>
      <p:bldP spid="20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Forme 33">
            <a:extLst>
              <a:ext uri="{FF2B5EF4-FFF2-40B4-BE49-F238E27FC236}">
                <a16:creationId xmlns:a16="http://schemas.microsoft.com/office/drawing/2014/main" id="{0BA38FF7-82AD-7942-9641-8F7B411AC8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3464" y="337345"/>
            <a:ext cx="7729537" cy="377031"/>
          </a:xfrm>
        </p:spPr>
        <p:txBody>
          <a:bodyPr>
            <a:normAutofit fontScale="90000"/>
          </a:bodyPr>
          <a:lstStyle/>
          <a:p>
            <a:pPr marL="0" indent="0" defTabSz="914400" eaLnBrk="1" hangingPunct="1"/>
            <a:r>
              <a:rPr lang="en-US" dirty="0">
                <a:solidFill>
                  <a:srgbClr val="275851"/>
                </a:solidFill>
              </a:rPr>
              <a:t>Versions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4" name="ZoneTexte 23554">
            <a:extLst>
              <a:ext uri="{FF2B5EF4-FFF2-40B4-BE49-F238E27FC236}">
                <a16:creationId xmlns:a16="http://schemas.microsoft.com/office/drawing/2014/main" id="{EB462060-1F89-F04C-91BF-21622C9B3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Flèche droite 25">
            <a:extLst>
              <a:ext uri="{FF2B5EF4-FFF2-40B4-BE49-F238E27FC236}">
                <a16:creationId xmlns:a16="http://schemas.microsoft.com/office/drawing/2014/main" id="{3BC27A54-221C-BE47-9A99-78FFFEF8C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866760"/>
            <a:ext cx="7924800" cy="498740"/>
          </a:xfrm>
          <a:prstGeom prst="rightArrow">
            <a:avLst>
              <a:gd name="adj1" fmla="val 60130"/>
              <a:gd name="adj2" fmla="val 48802"/>
            </a:avLst>
          </a:prstGeom>
          <a:gradFill rotWithShape="0">
            <a:gsLst>
              <a:gs pos="0">
                <a:srgbClr val="DDDDDD"/>
              </a:gs>
              <a:gs pos="100000">
                <a:srgbClr val="336699"/>
              </a:gs>
            </a:gsLst>
            <a:lin ang="0" scaled="1"/>
          </a:gra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en-US" sz="2400" b="1">
              <a:solidFill>
                <a:srgbClr val="275851"/>
              </a:solidFill>
            </a:endParaRPr>
          </a:p>
        </p:txBody>
      </p:sp>
      <p:sp>
        <p:nvSpPr>
          <p:cNvPr id="6" name="ZoneTexte 23563">
            <a:extLst>
              <a:ext uri="{FF2B5EF4-FFF2-40B4-BE49-F238E27FC236}">
                <a16:creationId xmlns:a16="http://schemas.microsoft.com/office/drawing/2014/main" id="{CE456AE8-000E-8446-942B-C1AE2C224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2015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7" name="Connecteur droit 23565">
            <a:extLst>
              <a:ext uri="{FF2B5EF4-FFF2-40B4-BE49-F238E27FC236}">
                <a16:creationId xmlns:a16="http://schemas.microsoft.com/office/drawing/2014/main" id="{68E05220-A6EB-7849-A9DF-4F1DB5888A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84162463-4D5C-6F40-9F07-77BEFDC57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78000"/>
            <a:ext cx="1905000" cy="762000"/>
          </a:xfrm>
          <a:prstGeom prst="wedgeRectCallout">
            <a:avLst>
              <a:gd name="adj1" fmla="val 20442"/>
              <a:gd name="adj2" fmla="val 101877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March 2015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5.1: Lollipop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3BB0739E-2A97-CC4E-B0D2-BD841B5C4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778000"/>
            <a:ext cx="2006352" cy="762000"/>
          </a:xfrm>
          <a:prstGeom prst="wedgeRectCallout">
            <a:avLst>
              <a:gd name="adj1" fmla="val -46190"/>
              <a:gd name="adj2" fmla="val 104469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October 2015</a:t>
            </a: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6.0: Marshmallow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1" name="Connecteur droit 23566">
            <a:extLst>
              <a:ext uri="{FF2B5EF4-FFF2-40B4-BE49-F238E27FC236}">
                <a16:creationId xmlns:a16="http://schemas.microsoft.com/office/drawing/2014/main" id="{5B069374-092C-4442-B200-4A4014396B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2" name="ZoneTexte 23574">
            <a:extLst>
              <a:ext uri="{FF2B5EF4-FFF2-40B4-BE49-F238E27FC236}">
                <a16:creationId xmlns:a16="http://schemas.microsoft.com/office/drawing/2014/main" id="{33EE71BB-ABE7-C949-B208-7AE3D2917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2016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3" name="Rectangle 24">
            <a:extLst>
              <a:ext uri="{FF2B5EF4-FFF2-40B4-BE49-F238E27FC236}">
                <a16:creationId xmlns:a16="http://schemas.microsoft.com/office/drawing/2014/main" id="{6AE7CDB3-119C-4945-97EA-E9FCD1620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778000"/>
            <a:ext cx="1981200" cy="762000"/>
          </a:xfrm>
          <a:prstGeom prst="wedgeRectCallout">
            <a:avLst>
              <a:gd name="adj1" fmla="val -63284"/>
              <a:gd name="adj2" fmla="val 102926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August 2016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7.0 : Nougat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4" name="Connecteur droit 23566">
            <a:extLst>
              <a:ext uri="{FF2B5EF4-FFF2-40B4-BE49-F238E27FC236}">
                <a16:creationId xmlns:a16="http://schemas.microsoft.com/office/drawing/2014/main" id="{9791931F-6CFA-F54F-82A3-0F815B97AB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5" name="ZoneTexte 23574">
            <a:extLst>
              <a:ext uri="{FF2B5EF4-FFF2-40B4-BE49-F238E27FC236}">
                <a16:creationId xmlns:a16="http://schemas.microsoft.com/office/drawing/2014/main" id="{BC95AF7F-C38A-F645-83A4-10CEAF4C7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2017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6" name="Connecteur droit 23566">
            <a:extLst>
              <a:ext uri="{FF2B5EF4-FFF2-40B4-BE49-F238E27FC236}">
                <a16:creationId xmlns:a16="http://schemas.microsoft.com/office/drawing/2014/main" id="{4C13CE58-0777-3444-A2B2-6C9519E2FD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7" name="ZoneTexte 23574">
            <a:extLst>
              <a:ext uri="{FF2B5EF4-FFF2-40B4-BE49-F238E27FC236}">
                <a16:creationId xmlns:a16="http://schemas.microsoft.com/office/drawing/2014/main" id="{B939DDA4-262A-7A42-BA05-116519AD5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2018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8" name="Rectangle 24">
            <a:extLst>
              <a:ext uri="{FF2B5EF4-FFF2-40B4-BE49-F238E27FC236}">
                <a16:creationId xmlns:a16="http://schemas.microsoft.com/office/drawing/2014/main" id="{F6521CC6-DFA7-9149-A0AA-65BFFACAC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778000"/>
            <a:ext cx="1981200" cy="762000"/>
          </a:xfrm>
          <a:prstGeom prst="wedgeRectCallout">
            <a:avLst>
              <a:gd name="adj1" fmla="val -70406"/>
              <a:gd name="adj2" fmla="val 99840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August 2017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8.0 Oreo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9" name="Rectangle 24">
            <a:extLst>
              <a:ext uri="{FF2B5EF4-FFF2-40B4-BE49-F238E27FC236}">
                <a16:creationId xmlns:a16="http://schemas.microsoft.com/office/drawing/2014/main" id="{C020C477-AE69-C84C-A158-054DF3ECB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746500"/>
            <a:ext cx="2286000" cy="762000"/>
          </a:xfrm>
          <a:prstGeom prst="wedgeRectCallout">
            <a:avLst>
              <a:gd name="adj1" fmla="val -24470"/>
              <a:gd name="adj2" fmla="val -106380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March 2018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9.1 : Pie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20" name="Connecteur droit 23566">
            <a:extLst>
              <a:ext uri="{FF2B5EF4-FFF2-40B4-BE49-F238E27FC236}">
                <a16:creationId xmlns:a16="http://schemas.microsoft.com/office/drawing/2014/main" id="{A69B82FA-3B0E-6846-B76A-2BAAA2624B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21" name="ZoneTexte 23574">
            <a:extLst>
              <a:ext uri="{FF2B5EF4-FFF2-40B4-BE49-F238E27FC236}">
                <a16:creationId xmlns:a16="http://schemas.microsoft.com/office/drawing/2014/main" id="{AAC38A14-DBFA-9145-B479-4E7910DB2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2019</a:t>
            </a:r>
            <a:endParaRPr lang="fr-FR" dirty="0">
              <a:solidFill>
                <a:srgbClr val="275851"/>
              </a:solidFill>
            </a:endParaRPr>
          </a:p>
        </p:txBody>
      </p:sp>
      <p:pic>
        <p:nvPicPr>
          <p:cNvPr id="22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2A3DBABD-7C43-554B-97CC-CE366CE45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585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" grpId="0" animBg="1"/>
      <p:bldP spid="10" grpId="0" animBg="1"/>
      <p:bldP spid="13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Forme 33">
            <a:extLst>
              <a:ext uri="{FF2B5EF4-FFF2-40B4-BE49-F238E27FC236}">
                <a16:creationId xmlns:a16="http://schemas.microsoft.com/office/drawing/2014/main" id="{9A6DDF8B-05D9-5649-ABD8-6D25089F17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3464" y="337345"/>
            <a:ext cx="7729537" cy="377031"/>
          </a:xfrm>
        </p:spPr>
        <p:txBody>
          <a:bodyPr>
            <a:normAutofit fontScale="90000"/>
          </a:bodyPr>
          <a:lstStyle/>
          <a:p>
            <a:pPr marL="0" indent="0" defTabSz="914400" eaLnBrk="1" hangingPunct="1"/>
            <a:r>
              <a:rPr lang="en-US" dirty="0">
                <a:solidFill>
                  <a:srgbClr val="275851"/>
                </a:solidFill>
              </a:rPr>
              <a:t>Versions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4" name="ZoneTexte 23554">
            <a:extLst>
              <a:ext uri="{FF2B5EF4-FFF2-40B4-BE49-F238E27FC236}">
                <a16:creationId xmlns:a16="http://schemas.microsoft.com/office/drawing/2014/main" id="{18C1676E-2F2B-484F-8C11-D7BE1DD28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Flèche droite 25">
            <a:extLst>
              <a:ext uri="{FF2B5EF4-FFF2-40B4-BE49-F238E27FC236}">
                <a16:creationId xmlns:a16="http://schemas.microsoft.com/office/drawing/2014/main" id="{C1783ECD-B938-2144-BB17-2A252A896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866760"/>
            <a:ext cx="7924800" cy="498740"/>
          </a:xfrm>
          <a:prstGeom prst="rightArrow">
            <a:avLst>
              <a:gd name="adj1" fmla="val 60130"/>
              <a:gd name="adj2" fmla="val 48802"/>
            </a:avLst>
          </a:prstGeom>
          <a:gradFill rotWithShape="0">
            <a:gsLst>
              <a:gs pos="0">
                <a:srgbClr val="DDDDDD"/>
              </a:gs>
              <a:gs pos="100000">
                <a:srgbClr val="336699"/>
              </a:gs>
            </a:gsLst>
            <a:lin ang="0" scaled="1"/>
          </a:gra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en-US" sz="2400" b="1">
              <a:solidFill>
                <a:srgbClr val="275851"/>
              </a:solidFill>
            </a:endParaRPr>
          </a:p>
        </p:txBody>
      </p:sp>
      <p:sp>
        <p:nvSpPr>
          <p:cNvPr id="6" name="ZoneTexte 23563">
            <a:extLst>
              <a:ext uri="{FF2B5EF4-FFF2-40B4-BE49-F238E27FC236}">
                <a16:creationId xmlns:a16="http://schemas.microsoft.com/office/drawing/2014/main" id="{30AE1707-C17D-9E45-9922-52D89073F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2019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7" name="Connecteur droit 23565">
            <a:extLst>
              <a:ext uri="{FF2B5EF4-FFF2-40B4-BE49-F238E27FC236}">
                <a16:creationId xmlns:a16="http://schemas.microsoft.com/office/drawing/2014/main" id="{FCC60C8E-7B40-604A-B668-C43A1A2595F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F1838548-3893-954B-9044-D5C6B5D01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78000"/>
            <a:ext cx="1905000" cy="762000"/>
          </a:xfrm>
          <a:prstGeom prst="wedgeRectCallout">
            <a:avLst>
              <a:gd name="adj1" fmla="val 20442"/>
              <a:gd name="adj2" fmla="val 101877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March 2019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10.0: Quince tart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2BD7776C-890B-2B42-99F6-C02F54597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778000"/>
            <a:ext cx="2006352" cy="762000"/>
          </a:xfrm>
          <a:prstGeom prst="wedgeRectCallout">
            <a:avLst>
              <a:gd name="adj1" fmla="val 37469"/>
              <a:gd name="adj2" fmla="val 107757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September 2020</a:t>
            </a: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11.0 Red Velvet Cake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1" name="Connecteur droit 23566">
            <a:extLst>
              <a:ext uri="{FF2B5EF4-FFF2-40B4-BE49-F238E27FC236}">
                <a16:creationId xmlns:a16="http://schemas.microsoft.com/office/drawing/2014/main" id="{DF3AB8D3-8069-744A-8BA4-C691785B69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2" name="ZoneTexte 23574">
            <a:extLst>
              <a:ext uri="{FF2B5EF4-FFF2-40B4-BE49-F238E27FC236}">
                <a16:creationId xmlns:a16="http://schemas.microsoft.com/office/drawing/2014/main" id="{EAC4D9D0-A27E-0041-A7A3-0A94D0ACE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2020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3" name="Rectangle 24">
            <a:extLst>
              <a:ext uri="{FF2B5EF4-FFF2-40B4-BE49-F238E27FC236}">
                <a16:creationId xmlns:a16="http://schemas.microsoft.com/office/drawing/2014/main" id="{E1165BE5-2D44-DD4F-9CCA-8DD127338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778000"/>
            <a:ext cx="1981200" cy="762000"/>
          </a:xfrm>
          <a:prstGeom prst="wedgeRectCallout">
            <a:avLst>
              <a:gd name="adj1" fmla="val 29656"/>
              <a:gd name="adj2" fmla="val 106214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August 2021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12.0 :Snow cone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4" name="Connecteur droit 23566">
            <a:extLst>
              <a:ext uri="{FF2B5EF4-FFF2-40B4-BE49-F238E27FC236}">
                <a16:creationId xmlns:a16="http://schemas.microsoft.com/office/drawing/2014/main" id="{C76F99A5-4335-A140-9E85-07FC4411F4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5" name="ZoneTexte 23574">
            <a:extLst>
              <a:ext uri="{FF2B5EF4-FFF2-40B4-BE49-F238E27FC236}">
                <a16:creationId xmlns:a16="http://schemas.microsoft.com/office/drawing/2014/main" id="{9F2BBA04-2911-B242-85C5-B6AE13896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2021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6" name="Connecteur droit 23566">
            <a:extLst>
              <a:ext uri="{FF2B5EF4-FFF2-40B4-BE49-F238E27FC236}">
                <a16:creationId xmlns:a16="http://schemas.microsoft.com/office/drawing/2014/main" id="{874A1A5F-2577-4647-A3CA-EAB131B61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17" name="ZoneTexte 23574">
            <a:extLst>
              <a:ext uri="{FF2B5EF4-FFF2-40B4-BE49-F238E27FC236}">
                <a16:creationId xmlns:a16="http://schemas.microsoft.com/office/drawing/2014/main" id="{F30A7CA7-9261-FD46-84FC-28ACEEB5A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2022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8" name="Rectangle 24">
            <a:extLst>
              <a:ext uri="{FF2B5EF4-FFF2-40B4-BE49-F238E27FC236}">
                <a16:creationId xmlns:a16="http://schemas.microsoft.com/office/drawing/2014/main" id="{07492914-6A52-1F44-AD29-E74D1153F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778000"/>
            <a:ext cx="1981200" cy="762000"/>
          </a:xfrm>
          <a:prstGeom prst="wedgeRectCallout">
            <a:avLst>
              <a:gd name="adj1" fmla="val 12418"/>
              <a:gd name="adj2" fmla="val 103128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August 2022</a:t>
            </a:r>
          </a:p>
          <a:p>
            <a:pPr eaLnBrk="1" hangingPunct="1"/>
            <a:endParaRPr lang="en-US" b="1" dirty="0">
              <a:solidFill>
                <a:srgbClr val="275851"/>
              </a:solidFill>
            </a:endParaRP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13.0 Tiramisu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19" name="Rectangle 24">
            <a:extLst>
              <a:ext uri="{FF2B5EF4-FFF2-40B4-BE49-F238E27FC236}">
                <a16:creationId xmlns:a16="http://schemas.microsoft.com/office/drawing/2014/main" id="{9E92CB6B-7465-7245-AC3D-917FD9933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746500"/>
            <a:ext cx="2286000" cy="762000"/>
          </a:xfrm>
          <a:prstGeom prst="wedgeRectCallout">
            <a:avLst>
              <a:gd name="adj1" fmla="val 55530"/>
              <a:gd name="adj2" fmla="val -106380"/>
            </a:avLst>
          </a:prstGeom>
          <a:solidFill>
            <a:srgbClr val="DDDDDD"/>
          </a:solidFill>
          <a:ln w="12700" algn="ctr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October 2023</a:t>
            </a:r>
          </a:p>
          <a:p>
            <a:pPr eaLnBrk="1" hangingPunct="1"/>
            <a:r>
              <a:rPr lang="en-US" dirty="0">
                <a:solidFill>
                  <a:srgbClr val="275851"/>
                </a:solidFill>
              </a:rPr>
              <a:t>14.0 : Upside Down Cake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20" name="Connecteur droit 23566">
            <a:extLst>
              <a:ext uri="{FF2B5EF4-FFF2-40B4-BE49-F238E27FC236}">
                <a16:creationId xmlns:a16="http://schemas.microsoft.com/office/drawing/2014/main" id="{BF685C8F-D5CF-B847-A0C3-77886BE7B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2984500"/>
            <a:ext cx="0" cy="27913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>
              <a:solidFill>
                <a:srgbClr val="275851"/>
              </a:solidFill>
            </a:endParaRPr>
          </a:p>
        </p:txBody>
      </p:sp>
      <p:sp>
        <p:nvSpPr>
          <p:cNvPr id="21" name="ZoneTexte 23574">
            <a:extLst>
              <a:ext uri="{FF2B5EF4-FFF2-40B4-BE49-F238E27FC236}">
                <a16:creationId xmlns:a16="http://schemas.microsoft.com/office/drawing/2014/main" id="{A14F96C8-0D3E-D84C-AA0D-9D234D7D6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2667000"/>
            <a:ext cx="652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solidFill>
                  <a:srgbClr val="275851"/>
                </a:solidFill>
              </a:rPr>
              <a:t>2023</a:t>
            </a:r>
            <a:endParaRPr lang="fr-FR" dirty="0">
              <a:solidFill>
                <a:srgbClr val="275851"/>
              </a:solidFill>
            </a:endParaRPr>
          </a:p>
        </p:txBody>
      </p:sp>
      <p:pic>
        <p:nvPicPr>
          <p:cNvPr id="22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D11C669D-561F-B24B-8EA6-33F80D79D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571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" grpId="0" animBg="1"/>
      <p:bldP spid="10" grpId="0" animBg="1"/>
      <p:bldP spid="13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Forme 33">
            <a:extLst>
              <a:ext uri="{FF2B5EF4-FFF2-40B4-BE49-F238E27FC236}">
                <a16:creationId xmlns:a16="http://schemas.microsoft.com/office/drawing/2014/main" id="{FD76544F-89DA-754D-835A-337BD9D476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3464" y="337345"/>
            <a:ext cx="7729537" cy="377031"/>
          </a:xfrm>
        </p:spPr>
        <p:txBody>
          <a:bodyPr>
            <a:normAutofit fontScale="90000"/>
          </a:bodyPr>
          <a:lstStyle/>
          <a:p>
            <a:pPr marL="0" indent="0" defTabSz="914400" eaLnBrk="1" hangingPunct="1"/>
            <a:r>
              <a:rPr lang="en-US" dirty="0">
                <a:solidFill>
                  <a:srgbClr val="275851"/>
                </a:solidFill>
              </a:rPr>
              <a:t>Android</a:t>
            </a:r>
            <a:r>
              <a:rPr lang="en-US" sz="3200" dirty="0">
                <a:solidFill>
                  <a:srgbClr val="275851"/>
                </a:solidFill>
              </a:rPr>
              <a:t> Fragmentations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4" name="ZoneTexte 23554">
            <a:extLst>
              <a:ext uri="{FF2B5EF4-FFF2-40B4-BE49-F238E27FC236}">
                <a16:creationId xmlns:a16="http://schemas.microsoft.com/office/drawing/2014/main" id="{DB0BAC6B-F832-4746-B896-43406E32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2D0CD67-769D-A84C-B5F0-0C13D486A561}"/>
              </a:ext>
            </a:extLst>
          </p:cNvPr>
          <p:cNvSpPr txBox="1">
            <a:spLocks/>
          </p:cNvSpPr>
          <p:nvPr/>
        </p:nvSpPr>
        <p:spPr bwMode="auto">
          <a:xfrm>
            <a:off x="914401" y="952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dirty="0">
                <a:solidFill>
                  <a:srgbClr val="275851"/>
                </a:solidFill>
                <a:latin typeface="Arial (Body)"/>
                <a:cs typeface="Arial (Body)"/>
              </a:rPr>
              <a:t>Version &lt; Android 8.1 </a:t>
            </a:r>
            <a:r>
              <a:rPr lang="en-US" sz="2200" dirty="0">
                <a:solidFill>
                  <a:srgbClr val="275851"/>
                </a:solidFill>
                <a:latin typeface="Arial (Body)"/>
                <a:cs typeface="Arial (Body)"/>
                <a:sym typeface="Wingdings"/>
              </a:rPr>
              <a:t>  7,6 %</a:t>
            </a:r>
            <a:endParaRPr lang="en-US" sz="2200" dirty="0">
              <a:solidFill>
                <a:srgbClr val="275851"/>
              </a:solidFill>
              <a:latin typeface="Arial (Body)"/>
              <a:cs typeface="Arial (Body)"/>
            </a:endParaRP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200" dirty="0">
                <a:solidFill>
                  <a:srgbClr val="275851"/>
                </a:solidFill>
                <a:latin typeface="Arial (Body)"/>
                <a:cs typeface="Arial (Body)"/>
              </a:rPr>
              <a:t>Version &gt;= 8.1 </a:t>
            </a:r>
            <a:r>
              <a:rPr lang="en-US" sz="2200" dirty="0">
                <a:solidFill>
                  <a:srgbClr val="275851"/>
                </a:solidFill>
                <a:latin typeface="Arial (Body)"/>
                <a:cs typeface="Arial (Body)"/>
                <a:sym typeface="Wingdings"/>
              </a:rPr>
              <a:t></a:t>
            </a:r>
            <a:r>
              <a:rPr lang="en-US" sz="2200" dirty="0">
                <a:solidFill>
                  <a:srgbClr val="275851"/>
                </a:solidFill>
                <a:latin typeface="Arial (Body)"/>
                <a:cs typeface="Arial (Body)"/>
              </a:rPr>
              <a:t>  92,4 % </a:t>
            </a:r>
            <a:endParaRPr kumimoji="0" lang="en-US" sz="2200" b="0" i="0" u="none" strike="noStrike" kern="0" cap="none" spc="0" normalizeH="0" noProof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Arial (Body)"/>
              <a:ea typeface="DejaVu Sans" charset="0"/>
              <a:cs typeface="Arial (Body)"/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CE73E046-E9C0-6A4B-8FCB-826E52C40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515051-172E-A246-9500-46D78ADBB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832" y="1920807"/>
            <a:ext cx="5348337" cy="331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63732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Forme 33">
            <a:extLst>
              <a:ext uri="{FF2B5EF4-FFF2-40B4-BE49-F238E27FC236}">
                <a16:creationId xmlns:a16="http://schemas.microsoft.com/office/drawing/2014/main" id="{EC5CEA3B-2CC8-0749-884D-B6E5DABD2C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3464" y="337345"/>
            <a:ext cx="7729537" cy="377031"/>
          </a:xfrm>
        </p:spPr>
        <p:txBody>
          <a:bodyPr>
            <a:normAutofit fontScale="90000"/>
          </a:bodyPr>
          <a:lstStyle/>
          <a:p>
            <a:pPr marL="0" indent="0" defTabSz="914400" eaLnBrk="1" hangingPunct="1"/>
            <a:r>
              <a:rPr lang="en-US" dirty="0">
                <a:solidFill>
                  <a:srgbClr val="275851"/>
                </a:solidFill>
              </a:rPr>
              <a:t>Display</a:t>
            </a:r>
            <a:r>
              <a:rPr lang="en-US" sz="3200" dirty="0">
                <a:solidFill>
                  <a:srgbClr val="275851"/>
                </a:solidFill>
              </a:rPr>
              <a:t> Fragmentations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4" name="ZoneTexte 23554">
            <a:extLst>
              <a:ext uri="{FF2B5EF4-FFF2-40B4-BE49-F238E27FC236}">
                <a16:creationId xmlns:a16="http://schemas.microsoft.com/office/drawing/2014/main" id="{B1B259AD-D8B6-EC4E-A264-E27238B57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C834468-CA40-FD42-81E3-84EDFBB4F4A0}"/>
              </a:ext>
            </a:extLst>
          </p:cNvPr>
          <p:cNvSpPr txBox="1">
            <a:spLocks/>
          </p:cNvSpPr>
          <p:nvPr/>
        </p:nvSpPr>
        <p:spPr bwMode="auto">
          <a:xfrm>
            <a:off x="914401" y="952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endParaRPr lang="en-US" sz="2200" dirty="0">
              <a:solidFill>
                <a:srgbClr val="275851"/>
              </a:solidFill>
              <a:latin typeface="Arial (Body)"/>
              <a:cs typeface="Arial (Body)"/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7622B3B5-C029-9F4C-A8A3-8DE16085C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410CBE-1FF6-0C49-869B-B9D5B11B0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532" y="1777380"/>
            <a:ext cx="7524328" cy="303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2019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ABB2D2BE-AA1C-3D4D-B71C-6676B725C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n-lt"/>
              </a:rPr>
              <a:t>Publishing Applications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BED64FF5-BA08-BB4F-B3D1-7D35D5697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CFD9122-BE0D-3C44-9927-95CD2AA45C6C}"/>
              </a:ext>
            </a:extLst>
          </p:cNvPr>
          <p:cNvSpPr txBox="1">
            <a:spLocks/>
          </p:cNvSpPr>
          <p:nvPr/>
        </p:nvSpPr>
        <p:spPr bwMode="auto">
          <a:xfrm>
            <a:off x="1044575" y="1079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Google Play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Easy to publish, no approval process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Trusted by consumers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Low registration free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Google takes 30% of revenue from commercial applications</a:t>
            </a: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Other markets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A wide variety of alternative marketplaces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“Unknown sources” must be enabled on the device to use them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endParaRPr lang="en-US" sz="2000" dirty="0">
              <a:solidFill>
                <a:srgbClr val="275851"/>
              </a:solidFill>
              <a:latin typeface="Arial (Body)"/>
              <a:cs typeface="Arial (Body)"/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6398357B-8AFD-4241-AA31-7378CD07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7515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BD0035A6-0EF5-4A4F-B886-041B1C3C8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n-lt"/>
              </a:rPr>
              <a:t>Android Development Challenges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F432BFF-1369-094D-B6FA-5CC6B8A78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CD8DBA1-28F9-3C4F-9ABE-8BF238CA39D0}"/>
              </a:ext>
            </a:extLst>
          </p:cNvPr>
          <p:cNvSpPr txBox="1">
            <a:spLocks/>
          </p:cNvSpPr>
          <p:nvPr/>
        </p:nvSpPr>
        <p:spPr bwMode="auto">
          <a:xfrm>
            <a:off x="1044575" y="1079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All mobile devices share common limitations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CPU, Memory, Battery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Access camera sensor are </a:t>
            </a:r>
            <a:r>
              <a:rPr lang="en-US" sz="2000" dirty="0" err="1">
                <a:solidFill>
                  <a:srgbClr val="275851"/>
                </a:solidFill>
                <a:latin typeface="Arial (Body)"/>
                <a:cs typeface="Arial (Body)"/>
              </a:rPr>
              <a:t>differents</a:t>
            </a:r>
            <a:endParaRPr lang="en-US" sz="2000" dirty="0">
              <a:solidFill>
                <a:srgbClr val="275851"/>
              </a:solidFill>
              <a:latin typeface="Arial (Body)"/>
              <a:cs typeface="Arial (Body)"/>
            </a:endParaRP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Developers must keep these in mind</a:t>
            </a: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Android offers specific challenges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Many different version of Android</a:t>
            </a:r>
          </a:p>
          <a:p>
            <a:pPr marL="798513" lvl="1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Wide variety of devices</a:t>
            </a:r>
          </a:p>
          <a:p>
            <a:pPr marL="1255713" lvl="2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Screen sizes, Different features (GPS, accelerometer, …)</a:t>
            </a:r>
          </a:p>
          <a:p>
            <a:pPr marL="341313" indent="-341313"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  <a:buFont typeface="Wingdings" charset="2"/>
              <a:buChar char=""/>
            </a:pPr>
            <a:r>
              <a:rPr lang="en-US" sz="2000" dirty="0">
                <a:solidFill>
                  <a:srgbClr val="275851"/>
                </a:solidFill>
                <a:latin typeface="Arial (Body)"/>
                <a:cs typeface="Arial (Body)"/>
              </a:rPr>
              <a:t>Android APIs are written to help manage these challenges</a:t>
            </a: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D498E93A-3EF2-2443-81FE-29C4D268D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923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D29AAF40-0E2E-0947-B21C-5817D1462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78594"/>
            <a:ext cx="7729538" cy="69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275851"/>
                </a:solidFill>
                <a:latin typeface="+mn-lt"/>
              </a:rPr>
              <a:t>Screen Sizes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A624F604-707F-EB48-B12F-A22BC027A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"/>
            <a:ext cx="817245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eaLnBrk="1" hangingPunct="1">
              <a:buClr>
                <a:srgbClr val="00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275851"/>
                </a:solidFill>
                <a:latin typeface="+mj-lt"/>
              </a:rPr>
              <a:t>The Android Platform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70B5F71-FEAD-2946-BB45-85C9EF575756}"/>
              </a:ext>
            </a:extLst>
          </p:cNvPr>
          <p:cNvSpPr txBox="1">
            <a:spLocks/>
          </p:cNvSpPr>
          <p:nvPr/>
        </p:nvSpPr>
        <p:spPr bwMode="auto">
          <a:xfrm>
            <a:off x="1044575" y="1079500"/>
            <a:ext cx="7947025" cy="438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550"/>
              </a:spcBef>
              <a:spcAft>
                <a:spcPts val="825"/>
              </a:spcAft>
              <a:buClr>
                <a:srgbClr val="777777"/>
              </a:buClr>
            </a:pPr>
            <a:endParaRPr lang="en-US" sz="2000" dirty="0">
              <a:solidFill>
                <a:srgbClr val="275851"/>
              </a:solidFill>
              <a:latin typeface="Arial (Body)"/>
              <a:cs typeface="Arial (Body)"/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F3A9033C-308A-C040-9253-FC2275BC8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AE71339-5C36-6144-959C-AEB45A034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904056"/>
              </p:ext>
            </p:extLst>
          </p:nvPr>
        </p:nvGraphicFramePr>
        <p:xfrm>
          <a:off x="1480255" y="1777380"/>
          <a:ext cx="856895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0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8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Density Identifier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Approximate</a:t>
                      </a:r>
                      <a:r>
                        <a:rPr lang="en-US" baseline="0" dirty="0"/>
                        <a:t> Density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ldpi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120dpi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mdpi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160dpi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hdpi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240dpi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xhdpi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320dpi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xxhdpi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480dpi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xxxhdpi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640dpi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4636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09936B3F-B342-C748-8F83-D7A788C0A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039C59D-BACB-D342-8148-DBFC3C4ED6CF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4146281247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65E3A217-F422-564D-959F-8197074FA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1888"/>
            <a:ext cx="7772400" cy="1135062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</a:rPr>
              <a:t>Discover</a:t>
            </a:r>
            <a:r>
              <a:rPr lang="fr-FR" dirty="0">
                <a:solidFill>
                  <a:srgbClr val="275851"/>
                </a:solidFill>
              </a:rPr>
              <a:t> </a:t>
            </a:r>
            <a:r>
              <a:rPr lang="fr-FR" dirty="0" err="1">
                <a:solidFill>
                  <a:srgbClr val="275851"/>
                </a:solidFill>
              </a:rPr>
              <a:t>tools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7DF1E09E-44FD-2F4B-8575-97E665C287D3}"/>
              </a:ext>
            </a:extLst>
          </p:cNvPr>
          <p:cNvSpPr txBox="1">
            <a:spLocks/>
          </p:cNvSpPr>
          <p:nvPr/>
        </p:nvSpPr>
        <p:spPr>
          <a:xfrm>
            <a:off x="722313" y="2422525"/>
            <a:ext cx="7772400" cy="124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fr-FR">
                <a:solidFill>
                  <a:srgbClr val="275851"/>
                </a:solidFill>
              </a:rPr>
              <a:t>Android Preparation</a:t>
            </a:r>
            <a:endParaRPr lang="fr-FR" dirty="0">
              <a:solidFill>
                <a:srgbClr val="275851"/>
              </a:solidFill>
            </a:endParaRPr>
          </a:p>
        </p:txBody>
      </p:sp>
      <p:pic>
        <p:nvPicPr>
          <p:cNvPr id="5" name="Image 4" descr="hand-tools-list-important.jpg">
            <a:extLst>
              <a:ext uri="{FF2B5EF4-FFF2-40B4-BE49-F238E27FC236}">
                <a16:creationId xmlns:a16="http://schemas.microsoft.com/office/drawing/2014/main" id="{B3BDD00B-CCFA-954B-BBF4-ACC81913F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497460"/>
            <a:ext cx="3148235" cy="26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2857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5EDF01AD-574D-6641-AA8E-B7BDB3418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Preview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1C639479-7F5F-7C4A-9966-DF9FDC115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5292"/>
            <a:ext cx="8280920" cy="4230687"/>
          </a:xfrm>
        </p:spPr>
        <p:txBody>
          <a:bodyPr/>
          <a:lstStyle/>
          <a:p>
            <a:pPr defTabSz="914400" eaLnBrk="1" hangingPunct="1"/>
            <a:endParaRPr lang="en-US" sz="3200" dirty="0">
              <a:solidFill>
                <a:srgbClr val="275851"/>
              </a:solidFill>
            </a:endParaRPr>
          </a:p>
          <a:p>
            <a:pPr defTabSz="914400" eaLnBrk="1" hangingPunct="1"/>
            <a:r>
              <a:rPr lang="en-US" sz="3200" dirty="0">
                <a:solidFill>
                  <a:srgbClr val="275851"/>
                </a:solidFill>
              </a:rPr>
              <a:t>Install JDK</a:t>
            </a:r>
          </a:p>
          <a:p>
            <a:pPr defTabSz="914400" eaLnBrk="1" hangingPunct="1"/>
            <a:r>
              <a:rPr lang="en-US" sz="3200" dirty="0">
                <a:solidFill>
                  <a:srgbClr val="275851"/>
                </a:solidFill>
              </a:rPr>
              <a:t>Download all-in-One Bundle from </a:t>
            </a:r>
            <a:r>
              <a:rPr lang="en-US" sz="3200" dirty="0">
                <a:solidFill>
                  <a:srgbClr val="27585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https://developer.android.com/studio?hl=fr</a:t>
            </a:r>
            <a:endParaRPr lang="en-US" sz="3200" dirty="0">
              <a:solidFill>
                <a:srgbClr val="275851"/>
              </a:solidFill>
            </a:endParaRPr>
          </a:p>
          <a:p>
            <a:pPr defTabSz="914400" eaLnBrk="1" hangingPunct="1"/>
            <a:endParaRPr lang="en-US" sz="2800" dirty="0">
              <a:solidFill>
                <a:srgbClr val="275851"/>
              </a:solidFill>
              <a:latin typeface="Arial"/>
              <a:cs typeface="Arial"/>
            </a:endParaRPr>
          </a:p>
          <a:p>
            <a:pPr defTabSz="914400" eaLnBrk="1" hangingPunct="1"/>
            <a:endParaRPr lang="en-US" sz="2800" dirty="0">
              <a:solidFill>
                <a:srgbClr val="275851"/>
              </a:solidFill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231B457E-B64B-764E-BA04-CFF87A94D58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7EC1B8D3-845E-724C-8FEF-85A1F1B6D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2DC54D0E-5FAF-8145-92C6-170D65D41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93725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3920FCAF-3E9B-8247-A7E5-2C5C0B772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Android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Studio Bundle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BC675DB-B06C-1C43-ACC7-A13C805A2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5292"/>
            <a:ext cx="8280920" cy="4230687"/>
          </a:xfrm>
        </p:spPr>
        <p:txBody>
          <a:bodyPr/>
          <a:lstStyle/>
          <a:p>
            <a:pPr defTabSz="914400" eaLnBrk="1" hangingPunct="1"/>
            <a:r>
              <a:rPr lang="en-US" sz="3200" dirty="0">
                <a:solidFill>
                  <a:srgbClr val="275851"/>
                </a:solidFill>
              </a:rPr>
              <a:t>Available on Windows, Mac OS X, Linux</a:t>
            </a:r>
          </a:p>
          <a:p>
            <a:pPr lvl="1" defTabSz="914400" eaLnBrk="1" hangingPunct="1"/>
            <a:r>
              <a:rPr lang="en-US" sz="3200" dirty="0">
                <a:solidFill>
                  <a:srgbClr val="275851"/>
                </a:solidFill>
              </a:rPr>
              <a:t>Contains</a:t>
            </a:r>
          </a:p>
          <a:p>
            <a:pPr lvl="2" defTabSz="914400" eaLnBrk="1" hangingPunct="1"/>
            <a:r>
              <a:rPr lang="en-US" sz="2400" dirty="0">
                <a:solidFill>
                  <a:srgbClr val="275851"/>
                </a:solidFill>
              </a:rPr>
              <a:t>Android Studio</a:t>
            </a:r>
          </a:p>
          <a:p>
            <a:pPr lvl="2" defTabSz="914400" eaLnBrk="1" hangingPunct="1"/>
            <a:r>
              <a:rPr lang="en-US" sz="2400" dirty="0">
                <a:solidFill>
                  <a:srgbClr val="275851"/>
                </a:solidFill>
              </a:rPr>
              <a:t>The Android Software Development Kit (SDK)</a:t>
            </a:r>
          </a:p>
          <a:p>
            <a:pPr defTabSz="914400" eaLnBrk="1" hangingPunct="1"/>
            <a:r>
              <a:rPr lang="en-US" sz="3200" dirty="0">
                <a:solidFill>
                  <a:srgbClr val="275851"/>
                </a:solidFill>
              </a:rPr>
              <a:t>Used in order to develop Android Application</a:t>
            </a:r>
            <a:endParaRPr lang="en-US" sz="2400" dirty="0">
              <a:solidFill>
                <a:srgbClr val="275851"/>
              </a:solidFill>
            </a:endParaRPr>
          </a:p>
          <a:p>
            <a:pPr defTabSz="914400" eaLnBrk="1" hangingPunct="1">
              <a:spcAft>
                <a:spcPts val="1200"/>
              </a:spcAft>
            </a:pPr>
            <a:r>
              <a:rPr lang="en-US" sz="3200" dirty="0">
                <a:solidFill>
                  <a:srgbClr val="275851"/>
                </a:solidFill>
              </a:rPr>
              <a:t>Contains the emulator, APIs and tools</a:t>
            </a:r>
          </a:p>
          <a:p>
            <a:pPr defTabSz="914400" eaLnBrk="1" hangingPunct="1">
              <a:spcAft>
                <a:spcPts val="1200"/>
              </a:spcAft>
            </a:pPr>
            <a:r>
              <a:rPr lang="en-US" sz="3200" dirty="0">
                <a:solidFill>
                  <a:srgbClr val="275851"/>
                </a:solidFill>
              </a:rPr>
              <a:t>Provided by Google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19DCC8EC-8F18-AA43-9628-826176566453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0EAE1DE2-9414-8C44-93EB-49910C51B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7405A52B-345A-594B-B498-8CDD159D3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5B92CFEC-8E66-3843-B19C-3A205985E0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276" t="5814" r="22414" b="10465"/>
          <a:stretch>
            <a:fillRect/>
          </a:stretch>
        </p:blipFill>
        <p:spPr>
          <a:xfrm>
            <a:off x="7668344" y="3503891"/>
            <a:ext cx="1475656" cy="168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7107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358A1CF3-709E-3149-A974-03EF4D174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Android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Studio Bundle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DEC59B6-E0D7-FC43-8FA1-5E5E18183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5292"/>
            <a:ext cx="8280920" cy="4230687"/>
          </a:xfrm>
        </p:spPr>
        <p:txBody>
          <a:bodyPr/>
          <a:lstStyle/>
          <a:p>
            <a:pPr defTabSz="914400" eaLnBrk="1" hangingPunct="1"/>
            <a:r>
              <a:rPr lang="en-US" sz="3200" dirty="0">
                <a:solidFill>
                  <a:srgbClr val="275851"/>
                </a:solidFill>
              </a:rPr>
              <a:t>Android SDK Manager manages download of SDK versions</a:t>
            </a:r>
          </a:p>
          <a:p>
            <a:pPr lvl="1" defTabSz="914400" eaLnBrk="1" hangingPunct="1"/>
            <a:r>
              <a:rPr lang="en-US" dirty="0">
                <a:solidFill>
                  <a:srgbClr val="275851"/>
                </a:solidFill>
              </a:rPr>
              <a:t>Run from Android Studio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CEDE772-C685-594B-802F-1E7A47C9D6FD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22D4559D-C96A-6449-B8C1-05FEC38AD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403FD6FD-91ED-2B4E-BAFD-31935AA9D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BA082C-6F7C-5C47-A4B3-38416508F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911" y="2425452"/>
            <a:ext cx="4547585" cy="2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63996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87174F9-EB13-0445-9F47-6D76F3415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Android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Studio Bundle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66E98CE-FB8E-1B43-87E0-E9E4F67C5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5292"/>
            <a:ext cx="8280920" cy="4230687"/>
          </a:xfrm>
        </p:spPr>
        <p:txBody>
          <a:bodyPr/>
          <a:lstStyle/>
          <a:p>
            <a:pPr defTabSz="914400" eaLnBrk="1" hangingPunct="1"/>
            <a:r>
              <a:rPr lang="en-US" sz="3200" dirty="0">
                <a:solidFill>
                  <a:srgbClr val="275851"/>
                </a:solidFill>
              </a:rPr>
              <a:t>SQK has a standard </a:t>
            </a:r>
            <a:r>
              <a:rPr lang="en-US" sz="3200" dirty="0" err="1">
                <a:solidFill>
                  <a:srgbClr val="275851"/>
                </a:solidFill>
              </a:rPr>
              <a:t>stucture</a:t>
            </a:r>
            <a:endParaRPr lang="en-US" sz="3200" dirty="0">
              <a:solidFill>
                <a:srgbClr val="275851"/>
              </a:solidFill>
            </a:endParaRPr>
          </a:p>
          <a:p>
            <a:pPr defTabSz="914400" eaLnBrk="1" hangingPunct="1"/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D8662BB7-9554-1447-BCC9-65B914EE53E1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D95D5440-4D99-8C44-8278-1CF7567BB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1382A303-2E27-C24C-8C01-9B2C5386D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hape12">
            <a:extLst>
              <a:ext uri="{FF2B5EF4-FFF2-40B4-BE49-F238E27FC236}">
                <a16:creationId xmlns:a16="http://schemas.microsoft.com/office/drawing/2014/main" id="{6BF5EFD3-E75F-7242-A560-DB3529889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044" y="1633364"/>
            <a:ext cx="2238985" cy="33545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shape11">
            <a:extLst>
              <a:ext uri="{FF2B5EF4-FFF2-40B4-BE49-F238E27FC236}">
                <a16:creationId xmlns:a16="http://schemas.microsoft.com/office/drawing/2014/main" id="{D1B33529-3459-CE41-B010-F471FA72E586}"/>
              </a:ext>
            </a:extLst>
          </p:cNvPr>
          <p:cNvSpPr/>
          <p:nvPr/>
        </p:nvSpPr>
        <p:spPr bwMode="auto">
          <a:xfrm>
            <a:off x="4847433" y="3246194"/>
            <a:ext cx="2567438" cy="307777"/>
          </a:xfrm>
          <a:prstGeom prst="callout1">
            <a:avLst>
              <a:gd name="adj1" fmla="val 48994"/>
              <a:gd name="adj2" fmla="val -1048"/>
              <a:gd name="adj3" fmla="val -17079"/>
              <a:gd name="adj4" fmla="val -66864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API support for each version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275851"/>
              </a:solidFill>
              <a:effectLst/>
              <a:latin typeface="Arial" charset="0"/>
            </a:endParaRPr>
          </a:p>
        </p:txBody>
      </p:sp>
      <p:sp>
        <p:nvSpPr>
          <p:cNvPr id="11" name="shape10">
            <a:extLst>
              <a:ext uri="{FF2B5EF4-FFF2-40B4-BE49-F238E27FC236}">
                <a16:creationId xmlns:a16="http://schemas.microsoft.com/office/drawing/2014/main" id="{109AE757-A0FB-544E-A865-49A07C3ACC81}"/>
              </a:ext>
            </a:extLst>
          </p:cNvPr>
          <p:cNvSpPr/>
          <p:nvPr/>
        </p:nvSpPr>
        <p:spPr bwMode="auto">
          <a:xfrm>
            <a:off x="4847433" y="2473870"/>
            <a:ext cx="2567438" cy="307777"/>
          </a:xfrm>
          <a:prstGeom prst="callout1">
            <a:avLst>
              <a:gd name="adj1" fmla="val 46082"/>
              <a:gd name="adj2" fmla="val -391"/>
              <a:gd name="adj3" fmla="val 57196"/>
              <a:gd name="adj4" fmla="val -70700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API documentation</a:t>
            </a:r>
          </a:p>
        </p:txBody>
      </p:sp>
      <p:sp>
        <p:nvSpPr>
          <p:cNvPr id="12" name="shape9">
            <a:extLst>
              <a:ext uri="{FF2B5EF4-FFF2-40B4-BE49-F238E27FC236}">
                <a16:creationId xmlns:a16="http://schemas.microsoft.com/office/drawing/2014/main" id="{13347187-8C22-7249-B278-381A877522FA}"/>
              </a:ext>
            </a:extLst>
          </p:cNvPr>
          <p:cNvSpPr/>
          <p:nvPr/>
        </p:nvSpPr>
        <p:spPr bwMode="auto">
          <a:xfrm>
            <a:off x="4847433" y="1999468"/>
            <a:ext cx="3030753" cy="523220"/>
          </a:xfrm>
          <a:prstGeom prst="callout1">
            <a:avLst>
              <a:gd name="adj1" fmla="val 48309"/>
              <a:gd name="adj2" fmla="val -492"/>
              <a:gd name="adj3" fmla="val 79278"/>
              <a:gd name="adj4" fmla="val -60245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Vendor-specific API support </a:t>
            </a:r>
            <a:b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</a:b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for each version (e.g., Google APIs)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275851"/>
              </a:solidFill>
              <a:effectLst/>
              <a:latin typeface="Arial" charset="0"/>
            </a:endParaRPr>
          </a:p>
        </p:txBody>
      </p:sp>
      <p:sp>
        <p:nvSpPr>
          <p:cNvPr id="13" name="shape8">
            <a:extLst>
              <a:ext uri="{FF2B5EF4-FFF2-40B4-BE49-F238E27FC236}">
                <a16:creationId xmlns:a16="http://schemas.microsoft.com/office/drawing/2014/main" id="{E524226C-F886-4B46-95B9-DF9919E83EDE}"/>
              </a:ext>
            </a:extLst>
          </p:cNvPr>
          <p:cNvSpPr/>
          <p:nvPr/>
        </p:nvSpPr>
        <p:spPr bwMode="auto">
          <a:xfrm>
            <a:off x="4847433" y="2771792"/>
            <a:ext cx="2567438" cy="523220"/>
          </a:xfrm>
          <a:prstGeom prst="callout1">
            <a:avLst>
              <a:gd name="adj1" fmla="val 51907"/>
              <a:gd name="adj2" fmla="val 144"/>
              <a:gd name="adj3" fmla="val 30596"/>
              <a:gd name="adj4" fmla="val -70536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USB drivers,</a:t>
            </a:r>
            <a:r>
              <a:rPr kumimoji="0" lang="en-GB" sz="1400" b="0" i="0" u="none" strike="noStrike" cap="none" normalizeH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 compatibility libraries, etc.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rgbClr val="275851"/>
              </a:solidFill>
              <a:effectLst/>
              <a:latin typeface="Arial" charset="0"/>
            </a:endParaRPr>
          </a:p>
        </p:txBody>
      </p:sp>
      <p:sp>
        <p:nvSpPr>
          <p:cNvPr id="14" name="shape7">
            <a:extLst>
              <a:ext uri="{FF2B5EF4-FFF2-40B4-BE49-F238E27FC236}">
                <a16:creationId xmlns:a16="http://schemas.microsoft.com/office/drawing/2014/main" id="{4E5DCDF7-AD84-5240-958B-4F27243D8A18}"/>
              </a:ext>
            </a:extLst>
          </p:cNvPr>
          <p:cNvSpPr/>
          <p:nvPr/>
        </p:nvSpPr>
        <p:spPr bwMode="auto">
          <a:xfrm>
            <a:off x="4847433" y="4735805"/>
            <a:ext cx="2567438" cy="307777"/>
          </a:xfrm>
          <a:prstGeom prst="callout1">
            <a:avLst>
              <a:gd name="adj1" fmla="val 48995"/>
              <a:gd name="adj2" fmla="val -391"/>
              <a:gd name="adj3" fmla="val 47729"/>
              <a:gd name="adj4" fmla="val -67323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SDK tools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rgbClr val="275851"/>
              </a:solidFill>
              <a:effectLst/>
              <a:latin typeface="Arial" charset="0"/>
            </a:endParaRPr>
          </a:p>
        </p:txBody>
      </p:sp>
      <p:sp>
        <p:nvSpPr>
          <p:cNvPr id="15" name="shape6">
            <a:extLst>
              <a:ext uri="{FF2B5EF4-FFF2-40B4-BE49-F238E27FC236}">
                <a16:creationId xmlns:a16="http://schemas.microsoft.com/office/drawing/2014/main" id="{BB7A1D4A-1008-7B4E-B584-2195737F6E9A}"/>
              </a:ext>
            </a:extLst>
          </p:cNvPr>
          <p:cNvSpPr/>
          <p:nvPr/>
        </p:nvSpPr>
        <p:spPr bwMode="auto">
          <a:xfrm>
            <a:off x="4847433" y="3544117"/>
            <a:ext cx="2567438" cy="307777"/>
          </a:xfrm>
          <a:prstGeom prst="callout1">
            <a:avLst>
              <a:gd name="adj1" fmla="val 51907"/>
              <a:gd name="adj2" fmla="val -391"/>
              <a:gd name="adj3" fmla="val -14348"/>
              <a:gd name="adj4" fmla="val -57343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Debugging tools</a:t>
            </a:r>
          </a:p>
        </p:txBody>
      </p:sp>
      <p:sp>
        <p:nvSpPr>
          <p:cNvPr id="16" name="shape5">
            <a:extLst>
              <a:ext uri="{FF2B5EF4-FFF2-40B4-BE49-F238E27FC236}">
                <a16:creationId xmlns:a16="http://schemas.microsoft.com/office/drawing/2014/main" id="{0C9C2603-0E19-AA44-9273-48AF923BAF87}"/>
              </a:ext>
            </a:extLst>
          </p:cNvPr>
          <p:cNvSpPr/>
          <p:nvPr/>
        </p:nvSpPr>
        <p:spPr bwMode="auto">
          <a:xfrm>
            <a:off x="4847433" y="3842039"/>
            <a:ext cx="2567438" cy="369332"/>
          </a:xfrm>
          <a:prstGeom prst="callout1">
            <a:avLst>
              <a:gd name="adj1" fmla="val 46082"/>
              <a:gd name="adj2" fmla="val -1048"/>
              <a:gd name="adj3" fmla="val -24178"/>
              <a:gd name="adj4" fmla="val -67499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API </a:t>
            </a:r>
            <a:r>
              <a:rPr lang="en-GB" dirty="0">
                <a:solidFill>
                  <a:srgbClr val="275851"/>
                </a:solidFill>
              </a:rPr>
              <a:t>sample code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rgbClr val="275851"/>
              </a:solidFill>
              <a:effectLst/>
              <a:latin typeface="Arial" charset="0"/>
            </a:endParaRPr>
          </a:p>
        </p:txBody>
      </p:sp>
      <p:sp>
        <p:nvSpPr>
          <p:cNvPr id="17" name="shape4">
            <a:extLst>
              <a:ext uri="{FF2B5EF4-FFF2-40B4-BE49-F238E27FC236}">
                <a16:creationId xmlns:a16="http://schemas.microsoft.com/office/drawing/2014/main" id="{9F39C08D-AB92-4D42-9B1F-F0C5A67AFF73}"/>
              </a:ext>
            </a:extLst>
          </p:cNvPr>
          <p:cNvSpPr/>
          <p:nvPr/>
        </p:nvSpPr>
        <p:spPr bwMode="auto">
          <a:xfrm>
            <a:off x="4847434" y="1701546"/>
            <a:ext cx="2567438" cy="307777"/>
          </a:xfrm>
          <a:prstGeom prst="callout1">
            <a:avLst>
              <a:gd name="adj1" fmla="val 46081"/>
              <a:gd name="adj2" fmla="val -683"/>
              <a:gd name="adj3" fmla="val 138447"/>
              <a:gd name="adj4" fmla="val -71877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Android SDK home directory</a:t>
            </a:r>
          </a:p>
        </p:txBody>
      </p:sp>
      <p:sp>
        <p:nvSpPr>
          <p:cNvPr id="18" name="shape3">
            <a:extLst>
              <a:ext uri="{FF2B5EF4-FFF2-40B4-BE49-F238E27FC236}">
                <a16:creationId xmlns:a16="http://schemas.microsoft.com/office/drawing/2014/main" id="{62327C8F-E831-2247-A962-C4EA131C162B}"/>
              </a:ext>
            </a:extLst>
          </p:cNvPr>
          <p:cNvSpPr/>
          <p:nvPr/>
        </p:nvSpPr>
        <p:spPr bwMode="auto">
          <a:xfrm>
            <a:off x="4847433" y="4139961"/>
            <a:ext cx="2567438" cy="307777"/>
          </a:xfrm>
          <a:prstGeom prst="callout1">
            <a:avLst>
              <a:gd name="adj1" fmla="val 48995"/>
              <a:gd name="adj2" fmla="val -391"/>
              <a:gd name="adj3" fmla="val -23451"/>
              <a:gd name="adj4" fmla="val -67192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API</a:t>
            </a:r>
            <a:r>
              <a:rPr kumimoji="0" lang="en-GB" sz="1400" b="0" i="0" u="none" strike="noStrike" cap="none" normalizeH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 source </a:t>
            </a:r>
            <a:r>
              <a:rPr kumimoji="0" lang="en-GB" sz="1400" b="0" i="0" u="none" strike="noStrike" cap="none" normalizeH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code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rgbClr val="275851"/>
              </a:solidFill>
              <a:effectLst/>
              <a:latin typeface="Arial" charset="0"/>
            </a:endParaRPr>
          </a:p>
        </p:txBody>
      </p:sp>
      <p:sp>
        <p:nvSpPr>
          <p:cNvPr id="19" name="shape2">
            <a:extLst>
              <a:ext uri="{FF2B5EF4-FFF2-40B4-BE49-F238E27FC236}">
                <a16:creationId xmlns:a16="http://schemas.microsoft.com/office/drawing/2014/main" id="{A9A4F909-B615-6A46-BA37-3113761FF2B8}"/>
              </a:ext>
            </a:extLst>
          </p:cNvPr>
          <p:cNvSpPr/>
          <p:nvPr/>
        </p:nvSpPr>
        <p:spPr bwMode="auto">
          <a:xfrm>
            <a:off x="4847433" y="4437884"/>
            <a:ext cx="2567438" cy="307777"/>
          </a:xfrm>
          <a:prstGeom prst="callout1">
            <a:avLst>
              <a:gd name="adj1" fmla="val 48995"/>
              <a:gd name="adj2" fmla="val -391"/>
              <a:gd name="adj3" fmla="val -38925"/>
              <a:gd name="adj4" fmla="val -56378"/>
            </a:avLst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Virtual machine images</a:t>
            </a:r>
          </a:p>
        </p:txBody>
      </p:sp>
    </p:spTree>
    <p:extLst>
      <p:ext uri="{BB962C8B-B14F-4D97-AF65-F5344CB8AC3E}">
        <p14:creationId xmlns:p14="http://schemas.microsoft.com/office/powerpoint/2010/main" val="2697580453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03300D00-FF78-824A-AC28-662B2465E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Android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Studio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A16D70C-7712-494C-B121-3F9049ACC6EC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568837B8-C41C-BE4A-9961-F73EC4703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6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5A9BA230-F2AD-2F48-8D5A-E79DF9868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B3B969-7A03-B54F-9C2C-460A9F179389}"/>
              </a:ext>
            </a:extLst>
          </p:cNvPr>
          <p:cNvSpPr txBox="1"/>
          <p:nvPr/>
        </p:nvSpPr>
        <p:spPr>
          <a:xfrm>
            <a:off x="6175074" y="-32114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>
              <a:solidFill>
                <a:srgbClr val="27585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6A3B05-7FE3-3E4F-A000-E6267730E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909" y="1129742"/>
            <a:ext cx="7064182" cy="4017753"/>
          </a:xfrm>
          <a:prstGeom prst="rect">
            <a:avLst/>
          </a:prstGeom>
        </p:spPr>
      </p:pic>
      <p:sp>
        <p:nvSpPr>
          <p:cNvPr id="10" name="Rectangular Callout 11">
            <a:extLst>
              <a:ext uri="{FF2B5EF4-FFF2-40B4-BE49-F238E27FC236}">
                <a16:creationId xmlns:a16="http://schemas.microsoft.com/office/drawing/2014/main" id="{BE43E1C0-E81A-0B49-89CE-55105AD962E4}"/>
              </a:ext>
            </a:extLst>
          </p:cNvPr>
          <p:cNvSpPr/>
          <p:nvPr/>
        </p:nvSpPr>
        <p:spPr bwMode="blackWhite">
          <a:xfrm>
            <a:off x="179512" y="2281436"/>
            <a:ext cx="1138017" cy="523220"/>
          </a:xfrm>
          <a:prstGeom prst="wedgeRectCallout">
            <a:avLst>
              <a:gd name="adj1" fmla="val 79536"/>
              <a:gd name="adj2" fmla="val -184042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Project view</a:t>
            </a:r>
          </a:p>
        </p:txBody>
      </p:sp>
      <p:sp>
        <p:nvSpPr>
          <p:cNvPr id="11" name="Rectangular Callout 12">
            <a:extLst>
              <a:ext uri="{FF2B5EF4-FFF2-40B4-BE49-F238E27FC236}">
                <a16:creationId xmlns:a16="http://schemas.microsoft.com/office/drawing/2014/main" id="{D5504207-472F-A447-B2F4-2B2368DBAB38}"/>
              </a:ext>
            </a:extLst>
          </p:cNvPr>
          <p:cNvSpPr/>
          <p:nvPr/>
        </p:nvSpPr>
        <p:spPr bwMode="blackWhite">
          <a:xfrm>
            <a:off x="4416897" y="722407"/>
            <a:ext cx="569008" cy="307777"/>
          </a:xfrm>
          <a:prstGeom prst="wedgeRectCallout">
            <a:avLst>
              <a:gd name="adj1" fmla="val 162142"/>
              <a:gd name="adj2" fmla="val 164708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Run</a:t>
            </a:r>
          </a:p>
        </p:txBody>
      </p:sp>
      <p:sp>
        <p:nvSpPr>
          <p:cNvPr id="12" name="Rectangular Callout 13">
            <a:extLst>
              <a:ext uri="{FF2B5EF4-FFF2-40B4-BE49-F238E27FC236}">
                <a16:creationId xmlns:a16="http://schemas.microsoft.com/office/drawing/2014/main" id="{8BCDD48F-AE5E-7F44-80F7-C1790E8D7BCA}"/>
              </a:ext>
            </a:extLst>
          </p:cNvPr>
          <p:cNvSpPr/>
          <p:nvPr/>
        </p:nvSpPr>
        <p:spPr bwMode="blackWhite">
          <a:xfrm>
            <a:off x="2915816" y="1027036"/>
            <a:ext cx="1213502" cy="523220"/>
          </a:xfrm>
          <a:prstGeom prst="wedgeRectCallout">
            <a:avLst>
              <a:gd name="adj1" fmla="val 134028"/>
              <a:gd name="adj2" fmla="val 27985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Run configuration</a:t>
            </a:r>
          </a:p>
        </p:txBody>
      </p:sp>
      <p:sp>
        <p:nvSpPr>
          <p:cNvPr id="13" name="Rectangular Callout 7">
            <a:extLst>
              <a:ext uri="{FF2B5EF4-FFF2-40B4-BE49-F238E27FC236}">
                <a16:creationId xmlns:a16="http://schemas.microsoft.com/office/drawing/2014/main" id="{56397412-1ABB-8144-938B-46AFB798856A}"/>
              </a:ext>
            </a:extLst>
          </p:cNvPr>
          <p:cNvSpPr/>
          <p:nvPr/>
        </p:nvSpPr>
        <p:spPr bwMode="blackWhite">
          <a:xfrm>
            <a:off x="2915816" y="5224561"/>
            <a:ext cx="2143125" cy="307777"/>
          </a:xfrm>
          <a:prstGeom prst="wedgeRectCallout">
            <a:avLst>
              <a:gd name="adj1" fmla="val 35495"/>
              <a:gd name="adj2" fmla="val -80878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Gradle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 messages</a:t>
            </a:r>
          </a:p>
        </p:txBody>
      </p:sp>
      <p:sp>
        <p:nvSpPr>
          <p:cNvPr id="14" name="Rectangular Callout 10">
            <a:extLst>
              <a:ext uri="{FF2B5EF4-FFF2-40B4-BE49-F238E27FC236}">
                <a16:creationId xmlns:a16="http://schemas.microsoft.com/office/drawing/2014/main" id="{A8B2E398-6DA1-F74A-8126-CDB580BE4099}"/>
              </a:ext>
            </a:extLst>
          </p:cNvPr>
          <p:cNvSpPr/>
          <p:nvPr/>
        </p:nvSpPr>
        <p:spPr bwMode="blackWhite">
          <a:xfrm>
            <a:off x="6997442" y="2281436"/>
            <a:ext cx="2143125" cy="1384995"/>
          </a:xfrm>
          <a:prstGeom prst="wedgeRectCallout">
            <a:avLst>
              <a:gd name="adj1" fmla="val -97730"/>
              <a:gd name="adj2" fmla="val 28928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kern="1200" cap="none" normalizeH="0" baseline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Android Studio has powerful</a:t>
            </a:r>
            <a:r>
              <a:rPr kumimoji="0" lang="en-US" sz="1400" b="0" i="0" u="none" strike="noStrike" kern="1200" cap="none" normalizeH="0" dirty="0">
                <a:ln>
                  <a:noFill/>
                </a:ln>
                <a:solidFill>
                  <a:srgbClr val="275851"/>
                </a:solidFill>
                <a:effectLst/>
                <a:latin typeface="Arial" charset="0"/>
              </a:rPr>
              <a:t> code-completion capabilities. Exercise timings assume that you will use them!</a:t>
            </a:r>
            <a:endParaRPr kumimoji="0" lang="en-US" sz="1400" b="0" i="0" u="none" strike="noStrike" kern="1200" cap="none" normalizeH="0" baseline="0" dirty="0">
              <a:ln>
                <a:noFill/>
              </a:ln>
              <a:solidFill>
                <a:srgbClr val="27585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596553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041E7B5-4386-624F-B3E6-54E6FF4E8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Android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Studio Bundle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C98139A-81E3-7A46-8F2D-71C974210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5292"/>
            <a:ext cx="8280920" cy="4230687"/>
          </a:xfrm>
        </p:spPr>
        <p:txBody>
          <a:bodyPr/>
          <a:lstStyle/>
          <a:p>
            <a:pPr defTabSz="914400" eaLnBrk="1" hangingPunct="1"/>
            <a:r>
              <a:rPr lang="en-US" sz="3200" dirty="0">
                <a:solidFill>
                  <a:srgbClr val="275851"/>
                </a:solidFill>
              </a:rPr>
              <a:t>Android SDK Manager manages download of SDK versions</a:t>
            </a:r>
          </a:p>
          <a:p>
            <a:pPr lvl="1" defTabSz="914400" eaLnBrk="1" hangingPunct="1"/>
            <a:r>
              <a:rPr lang="en-US" dirty="0">
                <a:solidFill>
                  <a:srgbClr val="275851"/>
                </a:solidFill>
              </a:rPr>
              <a:t>Run from Android Studio</a:t>
            </a:r>
          </a:p>
          <a:p>
            <a:pPr lvl="1" defTabSz="914400" eaLnBrk="1" hangingPunct="1"/>
            <a:r>
              <a:rPr lang="en-US" dirty="0">
                <a:solidFill>
                  <a:srgbClr val="275851"/>
                </a:solidFill>
              </a:rPr>
              <a:t>Download Android SDK27</a:t>
            </a:r>
          </a:p>
          <a:p>
            <a:pPr lvl="2" defTabSz="914400" eaLnBrk="1" hangingPunct="1"/>
            <a:r>
              <a:rPr lang="en-US" dirty="0">
                <a:solidFill>
                  <a:srgbClr val="275851"/>
                </a:solidFill>
              </a:rPr>
              <a:t>Choose android Oreo 8.0 </a:t>
            </a:r>
          </a:p>
          <a:p>
            <a:pPr marL="914400" lvl="2" indent="0" defTabSz="914400" eaLnBrk="1" hangingPunct="1">
              <a:buNone/>
            </a:pPr>
            <a:r>
              <a:rPr lang="en-US" dirty="0">
                <a:solidFill>
                  <a:srgbClr val="275851"/>
                </a:solidFill>
              </a:rPr>
              <a:t>To  be compatible with &gt;90%</a:t>
            </a:r>
          </a:p>
          <a:p>
            <a:pPr marL="914400" lvl="2" indent="0" defTabSz="914400" eaLnBrk="1" hangingPunct="1">
              <a:buNone/>
            </a:pPr>
            <a:r>
              <a:rPr lang="en-US" dirty="0">
                <a:solidFill>
                  <a:srgbClr val="275851"/>
                </a:solidFill>
              </a:rPr>
              <a:t> of devices</a:t>
            </a:r>
          </a:p>
          <a:p>
            <a:pPr lvl="2" defTabSz="914400" eaLnBrk="1" hangingPunct="1"/>
            <a:endParaRPr lang="en-US" dirty="0">
              <a:solidFill>
                <a:srgbClr val="275851"/>
              </a:solidFill>
            </a:endParaRPr>
          </a:p>
          <a:p>
            <a:pPr marL="914400" lvl="2" indent="0" defTabSz="91440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A437ED1A-B5A6-8143-8BEC-2205C53FD476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D2739CBA-EFB2-1A47-8C9D-AF0188370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7D57FB86-A85B-8249-BC56-8CAD438D6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BD5F92-34FE-B343-8E05-5FA0F8062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899" y="2569468"/>
            <a:ext cx="4314597" cy="266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71083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99310A0-CA7D-7F42-BA3C-471293715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Gradle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42271A3-BD1B-A643-86B9-647A14988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5292"/>
            <a:ext cx="8280920" cy="4230687"/>
          </a:xfrm>
        </p:spPr>
        <p:txBody>
          <a:bodyPr/>
          <a:lstStyle/>
          <a:p>
            <a:pPr defTabSz="914400" eaLnBrk="1" hangingPunct="1"/>
            <a:r>
              <a:rPr lang="en-US" sz="2200" dirty="0">
                <a:solidFill>
                  <a:srgbClr val="275851"/>
                </a:solidFill>
              </a:rPr>
              <a:t>Android Studio uses </a:t>
            </a:r>
            <a:r>
              <a:rPr lang="en-US" sz="2200" dirty="0" err="1">
                <a:solidFill>
                  <a:srgbClr val="275851"/>
                </a:solidFill>
              </a:rPr>
              <a:t>Gradle</a:t>
            </a:r>
            <a:r>
              <a:rPr lang="en-US" sz="2200" dirty="0">
                <a:solidFill>
                  <a:srgbClr val="275851"/>
                </a:solidFill>
              </a:rPr>
              <a:t> for all build processes</a:t>
            </a:r>
          </a:p>
          <a:p>
            <a:pPr defTabSz="914400" eaLnBrk="1" hangingPunct="1"/>
            <a:r>
              <a:rPr lang="en-US" sz="2200" dirty="0">
                <a:solidFill>
                  <a:srgbClr val="275851"/>
                </a:solidFill>
              </a:rPr>
              <a:t>Knowledge of </a:t>
            </a:r>
            <a:r>
              <a:rPr lang="en-US" sz="2200" dirty="0" err="1">
                <a:solidFill>
                  <a:srgbClr val="275851"/>
                </a:solidFill>
              </a:rPr>
              <a:t>Gradle</a:t>
            </a:r>
            <a:r>
              <a:rPr lang="en-US" sz="2200" dirty="0">
                <a:solidFill>
                  <a:srgbClr val="275851"/>
                </a:solidFill>
              </a:rPr>
              <a:t> is not required for Android development</a:t>
            </a:r>
          </a:p>
          <a:p>
            <a:pPr lvl="1" defTabSz="914400" eaLnBrk="1" hangingPunct="1"/>
            <a:r>
              <a:rPr lang="en-US" sz="2000" dirty="0">
                <a:solidFill>
                  <a:srgbClr val="275851"/>
                </a:solidFill>
              </a:rPr>
              <a:t>Android Studio provides preconfigured</a:t>
            </a:r>
          </a:p>
          <a:p>
            <a:pPr lvl="1" defTabSz="914400" eaLnBrk="1" hangingPunct="1"/>
            <a:r>
              <a:rPr lang="en-US" sz="2000" dirty="0" err="1">
                <a:solidFill>
                  <a:srgbClr val="275851"/>
                </a:solidFill>
              </a:rPr>
              <a:t>Build.gradle</a:t>
            </a:r>
            <a:r>
              <a:rPr lang="en-US" sz="2000" dirty="0">
                <a:solidFill>
                  <a:srgbClr val="275851"/>
                </a:solidFill>
              </a:rPr>
              <a:t> </a:t>
            </a:r>
          </a:p>
          <a:p>
            <a:pPr defTabSz="914400" eaLnBrk="1" hangingPunct="1"/>
            <a:r>
              <a:rPr lang="en-US" sz="2200" dirty="0" err="1">
                <a:solidFill>
                  <a:srgbClr val="275851"/>
                </a:solidFill>
              </a:rPr>
              <a:t>Gradle</a:t>
            </a:r>
            <a:r>
              <a:rPr lang="en-US" sz="2200" dirty="0">
                <a:solidFill>
                  <a:srgbClr val="275851"/>
                </a:solidFill>
              </a:rPr>
              <a:t> is a project automation tool that builds upon the concepts of Apache Ant and Apache Maven</a:t>
            </a:r>
          </a:p>
          <a:p>
            <a:pPr lvl="1" defTabSz="914400" eaLnBrk="1" hangingPunct="1"/>
            <a:r>
              <a:rPr lang="en-US" sz="2000" dirty="0">
                <a:solidFill>
                  <a:srgbClr val="275851"/>
                </a:solidFill>
              </a:rPr>
              <a:t>Introduces a Groovy-based Domain-Specific Language (DSL) instead of the more traditional XML form of declaring the project configuration</a:t>
            </a:r>
          </a:p>
          <a:p>
            <a:pPr defTabSz="914400" eaLnBrk="1" hangingPunct="1"/>
            <a:r>
              <a:rPr lang="en-US" sz="2200" dirty="0" err="1">
                <a:solidFill>
                  <a:srgbClr val="275851"/>
                </a:solidFill>
              </a:rPr>
              <a:t>Gradle</a:t>
            </a:r>
            <a:r>
              <a:rPr lang="en-US" sz="2200" dirty="0">
                <a:solidFill>
                  <a:srgbClr val="275851"/>
                </a:solidFill>
              </a:rPr>
              <a:t> was designed for multi-project builds that can grow to be large</a:t>
            </a:r>
          </a:p>
          <a:p>
            <a:pPr lvl="1" defTabSz="914400" eaLnBrk="1" hangingPunct="1"/>
            <a:r>
              <a:rPr lang="en-US" sz="1600" dirty="0">
                <a:solidFill>
                  <a:srgbClr val="275851"/>
                </a:solidFill>
              </a:rPr>
              <a:t>Supports incremental builds by intelligently determining which parts of the  build tree are up-to-date</a:t>
            </a:r>
          </a:p>
          <a:p>
            <a:pPr lvl="1" defTabSz="914400" eaLnBrk="1" hangingPunct="1"/>
            <a:endParaRPr lang="en-US" sz="1600" dirty="0">
              <a:solidFill>
                <a:srgbClr val="275851"/>
              </a:solidFill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27CA9B73-2DFF-7741-AAAA-6CD505C507E6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9582C0E7-C475-8E49-ABB5-317BEA78E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EBCE28BD-4D1E-6145-A9FA-2AB7875E0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29914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2C32EB3-8646-6648-B03C-B981B687E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Emulator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029D48A-3E7C-0949-841A-C2B3CEF91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28713"/>
            <a:ext cx="8568952" cy="4230687"/>
          </a:xfrm>
        </p:spPr>
        <p:txBody>
          <a:bodyPr/>
          <a:lstStyle/>
          <a:p>
            <a:r>
              <a:rPr lang="en-US" sz="3200" dirty="0">
                <a:solidFill>
                  <a:srgbClr val="275851"/>
                </a:solidFill>
                <a:ea typeface="ＭＳ Ｐゴシック" pitchFamily="34" charset="-128"/>
              </a:rPr>
              <a:t>The Android SDK provides an emulator</a:t>
            </a:r>
          </a:p>
          <a:p>
            <a:pPr lvl="1"/>
            <a:r>
              <a:rPr lang="en-US" dirty="0">
                <a:solidFill>
                  <a:srgbClr val="275851"/>
                </a:solidFill>
                <a:ea typeface="ＭＳ Ｐゴシック" pitchFamily="34" charset="-128"/>
              </a:rPr>
              <a:t>Known as an Android Virtual Device (AVD)</a:t>
            </a:r>
          </a:p>
          <a:p>
            <a:r>
              <a:rPr lang="en-US" sz="3200" dirty="0">
                <a:solidFill>
                  <a:srgbClr val="275851"/>
                </a:solidFill>
                <a:ea typeface="ＭＳ Ｐゴシック" pitchFamily="34" charset="-128"/>
              </a:rPr>
              <a:t>Used to test applications under development</a:t>
            </a:r>
          </a:p>
          <a:p>
            <a:r>
              <a:rPr lang="en-US" sz="3200" dirty="0">
                <a:solidFill>
                  <a:srgbClr val="275851"/>
                </a:solidFill>
                <a:ea typeface="ＭＳ Ｐゴシック" pitchFamily="34" charset="-128"/>
              </a:rPr>
              <a:t>Allows multiple configurations to be created</a:t>
            </a:r>
          </a:p>
          <a:p>
            <a:pPr lvl="1"/>
            <a:r>
              <a:rPr lang="en-US" dirty="0">
                <a:solidFill>
                  <a:srgbClr val="275851"/>
                </a:solidFill>
                <a:ea typeface="ＭＳ Ｐゴシック" pitchFamily="34" charset="-128"/>
              </a:rPr>
              <a:t>Different API versions and screen sizes</a:t>
            </a:r>
          </a:p>
          <a:p>
            <a:pPr lvl="1"/>
            <a:r>
              <a:rPr lang="en-US" dirty="0">
                <a:solidFill>
                  <a:srgbClr val="275851"/>
                </a:solidFill>
                <a:ea typeface="ＭＳ Ｐゴシック" pitchFamily="34" charset="-128"/>
              </a:rPr>
              <a:t>Detailed configuration, such as memory size and GPS emulation, available</a:t>
            </a:r>
          </a:p>
          <a:p>
            <a:r>
              <a:rPr lang="en-US" sz="3200" dirty="0">
                <a:solidFill>
                  <a:srgbClr val="275851"/>
                </a:solidFill>
                <a:ea typeface="ＭＳ Ｐゴシック" pitchFamily="34" charset="-128"/>
              </a:rPr>
              <a:t>AVDs are managed by the AVD Manager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FCC5F920-BEFA-234B-AE37-904E1E48A1A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297A1A98-6766-2340-BAEF-0B1387388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A4BFFDCE-90CF-354C-A9DF-5F0C50D51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433507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FB3F7B7-5796-C14D-BE64-F5C430B2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Creating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Emulator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13789E9-3859-6A46-BDD2-B4A0D2830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28713"/>
            <a:ext cx="8568952" cy="4249067"/>
          </a:xfrm>
        </p:spPr>
        <p:txBody>
          <a:bodyPr/>
          <a:lstStyle/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Start Android Studio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Select Tools | Device Manager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There is also a toolbar shortcut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Click Create Virtual Device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Select a Category of Phone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Select Pixel 8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Click Next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On the System Image screen,</a:t>
            </a:r>
          </a:p>
          <a:p>
            <a:pPr lvl="1"/>
            <a:r>
              <a:rPr lang="en-US" sz="1600" dirty="0">
                <a:solidFill>
                  <a:srgbClr val="275851"/>
                </a:solidFill>
                <a:ea typeface="ＭＳ Ｐゴシック" pitchFamily="34" charset="-128"/>
              </a:rPr>
              <a:t> select Oreo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Click Next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EB0FD2FD-1550-3745-9309-D68D434FC64F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1706B6B9-4C09-1746-AC36-B1B90F30E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3C1E0C3E-DF13-5449-A2FC-EAB3AD208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B9F0F6C-882E-8846-BF1D-1447F65302C3}"/>
              </a:ext>
            </a:extLst>
          </p:cNvPr>
          <p:cNvSpPr txBox="1">
            <a:spLocks/>
          </p:cNvSpPr>
          <p:nvPr/>
        </p:nvSpPr>
        <p:spPr bwMode="auto">
          <a:xfrm>
            <a:off x="4644008" y="3721596"/>
            <a:ext cx="8568952" cy="424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Set the AVD Name to </a:t>
            </a:r>
            <a:r>
              <a:rPr lang="en-US" sz="2000">
                <a:solidFill>
                  <a:srgbClr val="275851"/>
                </a:solidFill>
                <a:ea typeface="ＭＳ Ｐゴシック" pitchFamily="34" charset="-128"/>
              </a:rPr>
              <a:t>Google Pixel</a:t>
            </a:r>
            <a:endParaRPr lang="en-US" sz="2000" dirty="0">
              <a:solidFill>
                <a:srgbClr val="275851"/>
              </a:solidFill>
              <a:ea typeface="ＭＳ Ｐゴシック" pitchFamily="34" charset="-128"/>
            </a:endParaRP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Click Show Advanced Settings</a:t>
            </a:r>
          </a:p>
          <a:p>
            <a:r>
              <a:rPr lang="en-US" sz="2000" dirty="0">
                <a:solidFill>
                  <a:srgbClr val="275851"/>
                </a:solidFill>
                <a:ea typeface="ＭＳ Ｐゴシック" pitchFamily="34" charset="-128"/>
              </a:rPr>
              <a:t>Click Finish</a:t>
            </a:r>
          </a:p>
          <a:p>
            <a:endParaRPr lang="en-US" sz="1800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D130F3E-B731-9944-A126-3D3E24032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189" y="1633538"/>
            <a:ext cx="374921" cy="1066676"/>
          </a:xfrm>
          <a:prstGeom prst="rect">
            <a:avLst/>
          </a:prstGeom>
        </p:spPr>
      </p:pic>
      <p:sp>
        <p:nvSpPr>
          <p:cNvPr id="11" name="Oval 3">
            <a:extLst>
              <a:ext uri="{FF2B5EF4-FFF2-40B4-BE49-F238E27FC236}">
                <a16:creationId xmlns:a16="http://schemas.microsoft.com/office/drawing/2014/main" id="{225E2FA1-D65A-3B48-8F00-03B5C5790F43}"/>
              </a:ext>
            </a:extLst>
          </p:cNvPr>
          <p:cNvSpPr/>
          <p:nvPr/>
        </p:nvSpPr>
        <p:spPr bwMode="auto">
          <a:xfrm>
            <a:off x="6156176" y="2137420"/>
            <a:ext cx="251926" cy="432792"/>
          </a:xfrm>
          <a:prstGeom prst="ellipse">
            <a:avLst/>
          </a:prstGeom>
          <a:noFill/>
          <a:ln w="25400" cap="flat" cmpd="sng" algn="ctr">
            <a:solidFill>
              <a:srgbClr val="DA2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rgbClr val="27585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954844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3A78BB02-866A-4F4E-BC7F-841E05AA0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Emulator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743DCB5-8382-744B-AAF1-663691FA6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28713"/>
            <a:ext cx="8568952" cy="4230687"/>
          </a:xfrm>
        </p:spPr>
        <p:txBody>
          <a:bodyPr/>
          <a:lstStyle/>
          <a:p>
            <a:r>
              <a:rPr lang="en-US" sz="3200" dirty="0">
                <a:solidFill>
                  <a:srgbClr val="275851"/>
                </a:solidFill>
                <a:ea typeface="ＭＳ Ｐゴシック" pitchFamily="34" charset="-128"/>
              </a:rPr>
              <a:t>Android emulators are not perfect!</a:t>
            </a:r>
          </a:p>
          <a:p>
            <a:pPr lvl="1"/>
            <a:r>
              <a:rPr lang="en-US" dirty="0">
                <a:solidFill>
                  <a:srgbClr val="275851"/>
                </a:solidFill>
                <a:ea typeface="ＭＳ Ｐゴシック" pitchFamily="34" charset="-128"/>
              </a:rPr>
              <a:t>They cannot emulate all hardware sensors</a:t>
            </a:r>
          </a:p>
          <a:p>
            <a:pPr lvl="1"/>
            <a:r>
              <a:rPr lang="en-US" dirty="0">
                <a:solidFill>
                  <a:srgbClr val="275851"/>
                </a:solidFill>
                <a:ea typeface="ＭＳ Ｐゴシック" pitchFamily="34" charset="-128"/>
              </a:rPr>
              <a:t>The camera may not work with your PC camera</a:t>
            </a:r>
          </a:p>
          <a:p>
            <a:pPr lvl="1"/>
            <a:r>
              <a:rPr lang="en-US" dirty="0">
                <a:solidFill>
                  <a:srgbClr val="275851"/>
                </a:solidFill>
                <a:ea typeface="ＭＳ Ｐゴシック" pitchFamily="34" charset="-128"/>
              </a:rPr>
              <a:t>They often have minor bugs!</a:t>
            </a:r>
          </a:p>
          <a:p>
            <a:pPr lvl="1"/>
            <a:r>
              <a:rPr lang="en-US" dirty="0">
                <a:solidFill>
                  <a:srgbClr val="275851"/>
                </a:solidFill>
                <a:ea typeface="ＭＳ Ｐゴシック" pitchFamily="34" charset="-128"/>
              </a:rPr>
              <a:t>Which vary from version to version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77662F57-4523-5C40-83DB-E71D4CE7C42E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Discover tools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738D1985-CE8A-A94E-A094-02ADC30DD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1746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sz="1800">
              <a:solidFill>
                <a:srgbClr val="275851"/>
              </a:solidFill>
            </a:endParaRPr>
          </a:p>
        </p:txBody>
      </p:sp>
      <p:pic>
        <p:nvPicPr>
          <p:cNvPr id="7" name="Picture 2" descr="D:\Users\Renaud\Desktop\StageFinEtudesSupinfo\Icons-New\v3\PPT\Reminders.png">
            <a:extLst>
              <a:ext uri="{FF2B5EF4-FFF2-40B4-BE49-F238E27FC236}">
                <a16:creationId xmlns:a16="http://schemas.microsoft.com/office/drawing/2014/main" id="{0E7ED843-8A40-CC4B-BE32-7B3F6799E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819296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F01A462-A47B-0744-B843-EDD30ADEFE34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99868272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E8BC282-D7F5-4349-9852-DAD26763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7220"/>
            <a:ext cx="7776467" cy="50405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</a:rPr>
              <a:t>The end</a:t>
            </a:r>
          </a:p>
        </p:txBody>
      </p:sp>
      <p:pic>
        <p:nvPicPr>
          <p:cNvPr id="5" name="Picture 2" descr="D:\Users\Renaud\Desktop\StageFinEtudesSupinfo\Icons-New\v3\Min\Conclusion.png">
            <a:extLst>
              <a:ext uri="{FF2B5EF4-FFF2-40B4-BE49-F238E27FC236}">
                <a16:creationId xmlns:a16="http://schemas.microsoft.com/office/drawing/2014/main" id="{20FA3D28-599E-164A-8179-7AB9FEC8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583056C-C864-2645-BC23-C81CDB738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308" y="214308"/>
            <a:ext cx="8569647" cy="4230687"/>
          </a:xfrm>
        </p:spPr>
        <p:txBody>
          <a:bodyPr/>
          <a:lstStyle/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40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6000" i="1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r>
              <a:rPr lang="fr-FR" sz="6000" i="1" dirty="0" err="1">
                <a:solidFill>
                  <a:srgbClr val="275851"/>
                </a:solidFill>
              </a:rPr>
              <a:t>Thanks</a:t>
            </a:r>
            <a:r>
              <a:rPr lang="fr-FR" sz="6000" i="1" dirty="0">
                <a:solidFill>
                  <a:srgbClr val="275851"/>
                </a:solidFill>
              </a:rPr>
              <a:t> for </a:t>
            </a:r>
            <a:r>
              <a:rPr lang="fr-FR" sz="6000" i="1" dirty="0" err="1">
                <a:solidFill>
                  <a:srgbClr val="275851"/>
                </a:solidFill>
              </a:rPr>
              <a:t>your</a:t>
            </a:r>
            <a:r>
              <a:rPr lang="fr-FR" sz="6000" i="1" dirty="0">
                <a:solidFill>
                  <a:srgbClr val="275851"/>
                </a:solidFill>
              </a:rPr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18809588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Hesias">
      <a:dk1>
        <a:srgbClr val="000000"/>
      </a:dk1>
      <a:lt1>
        <a:srgbClr val="FFFFFF"/>
      </a:lt1>
      <a:dk2>
        <a:srgbClr val="006C5B"/>
      </a:dk2>
      <a:lt2>
        <a:srgbClr val="E7E6E6"/>
      </a:lt2>
      <a:accent1>
        <a:srgbClr val="006C5B"/>
      </a:accent1>
      <a:accent2>
        <a:srgbClr val="004949"/>
      </a:accent2>
      <a:accent3>
        <a:srgbClr val="DC3413"/>
      </a:accent3>
      <a:accent4>
        <a:srgbClr val="833820"/>
      </a:accent4>
      <a:accent5>
        <a:srgbClr val="5B9BD5"/>
      </a:accent5>
      <a:accent6>
        <a:srgbClr val="70AD47"/>
      </a:accent6>
      <a:hlink>
        <a:srgbClr val="DC3413"/>
      </a:hlink>
      <a:folHlink>
        <a:srgbClr val="DC341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AAB6B5B4224A9029BD355F4820CE" ma:contentTypeVersion="18" ma:contentTypeDescription="Crée un document." ma:contentTypeScope="" ma:versionID="639b2cb482eba64945f12b8dcb45b2c3">
  <xsd:schema xmlns:xsd="http://www.w3.org/2001/XMLSchema" xmlns:xs="http://www.w3.org/2001/XMLSchema" xmlns:p="http://schemas.microsoft.com/office/2006/metadata/properties" xmlns:ns2="8e154af7-d5f6-48ef-9563-f6c509d80c11" xmlns:ns3="df966af7-78ed-4ba4-a7f5-bfc849a274d1" targetNamespace="http://schemas.microsoft.com/office/2006/metadata/properties" ma:root="true" ma:fieldsID="eaa394128a7d9724a14035e8f583b2fb" ns2:_="" ns3:_="">
    <xsd:import namespace="8e154af7-d5f6-48ef-9563-f6c509d80c11"/>
    <xsd:import namespace="df966af7-78ed-4ba4-a7f5-bfc849a27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54af7-d5f6-48ef-9563-f6c509d80c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2dd717a-7125-490e-8fcc-63ab56c967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966af7-78ed-4ba4-a7f5-bfc849a274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3742501-4f97-470a-898e-681d3f04c44b}" ma:internalName="TaxCatchAll" ma:showField="CatchAllData" ma:web="df966af7-78ed-4ba4-a7f5-bfc849a27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966af7-78ed-4ba4-a7f5-bfc849a274d1" xsi:nil="true"/>
    <lcf76f155ced4ddcb4097134ff3c332f xmlns="8e154af7-d5f6-48ef-9563-f6c509d80c1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36659A-5546-494C-BFC5-D80649326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154af7-d5f6-48ef-9563-f6c509d80c11"/>
    <ds:schemaRef ds:uri="df966af7-78ed-4ba4-a7f5-bfc849a27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3E052A-AA0B-4925-B551-867AB405485F}">
  <ds:schemaRefs>
    <ds:schemaRef ds:uri="8e154af7-d5f6-48ef-9563-f6c509d80c11"/>
    <ds:schemaRef ds:uri="df966af7-78ed-4ba4-a7f5-bfc849a274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5036FF3-E82C-4E6B-9870-3E43751CD9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4536</TotalTime>
  <Words>1087</Words>
  <Application>Microsoft Macintosh PowerPoint</Application>
  <PresentationFormat>Grand écran</PresentationFormat>
  <Paragraphs>321</Paragraphs>
  <Slides>35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5" baseType="lpstr">
      <vt:lpstr>Arial</vt:lpstr>
      <vt:lpstr>Arial (Body)</vt:lpstr>
      <vt:lpstr>Bahnschrift</vt:lpstr>
      <vt:lpstr>Calibri</vt:lpstr>
      <vt:lpstr>Calibri Light</vt:lpstr>
      <vt:lpstr>Myriad Pro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Course plan</vt:lpstr>
      <vt:lpstr>Android Platform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Versions</vt:lpstr>
      <vt:lpstr>Versions</vt:lpstr>
      <vt:lpstr>Versions</vt:lpstr>
      <vt:lpstr>Versions</vt:lpstr>
      <vt:lpstr>Android Fragmentations</vt:lpstr>
      <vt:lpstr>Display Fragmentations</vt:lpstr>
      <vt:lpstr>Présentation PowerPoint</vt:lpstr>
      <vt:lpstr>Présentation PowerPoint</vt:lpstr>
      <vt:lpstr>Présentation PowerPoint</vt:lpstr>
      <vt:lpstr>Présentation PowerPoint</vt:lpstr>
      <vt:lpstr>Discover tools</vt:lpstr>
      <vt:lpstr>Preview</vt:lpstr>
      <vt:lpstr>Android Studio Bundle</vt:lpstr>
      <vt:lpstr>Android Studio Bundle</vt:lpstr>
      <vt:lpstr>Android Studio Bundle</vt:lpstr>
      <vt:lpstr>Android Studio</vt:lpstr>
      <vt:lpstr>Android Studio Bundle</vt:lpstr>
      <vt:lpstr>Gradle</vt:lpstr>
      <vt:lpstr>Emulator</vt:lpstr>
      <vt:lpstr>Creating Emulator</vt:lpstr>
      <vt:lpstr>Emulator</vt:lpstr>
      <vt:lpstr>Présentation PowerPoint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SANSELME</dc:creator>
  <cp:lastModifiedBy>Microsoft Office User</cp:lastModifiedBy>
  <cp:revision>6</cp:revision>
  <dcterms:created xsi:type="dcterms:W3CDTF">2021-03-12T16:53:08Z</dcterms:created>
  <dcterms:modified xsi:type="dcterms:W3CDTF">2024-05-28T13:51:16Z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0x0101007FE0AAB6B5B4224A9029BD355F4820CE</vt:lpwstr>
  </property>
  <property fmtid="{D5CDD505-2E9C-101B-9397-08002B2CF9AE}" pid="3" name="MediaServiceImageTags">
    <vt:lpwstr/>
  </property>
</Properties>
</file>